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257" r:id="rId2"/>
    <p:sldId id="258" r:id="rId3"/>
    <p:sldId id="268" r:id="rId4"/>
    <p:sldId id="259" r:id="rId5"/>
    <p:sldId id="269" r:id="rId6"/>
    <p:sldId id="279" r:id="rId7"/>
    <p:sldId id="271" r:id="rId8"/>
    <p:sldId id="272" r:id="rId9"/>
    <p:sldId id="273" r:id="rId10"/>
    <p:sldId id="274" r:id="rId11"/>
    <p:sldId id="260" r:id="rId12"/>
    <p:sldId id="275" r:id="rId13"/>
    <p:sldId id="261" r:id="rId14"/>
    <p:sldId id="280" r:id="rId15"/>
    <p:sldId id="262" r:id="rId16"/>
    <p:sldId id="263" r:id="rId17"/>
    <p:sldId id="264" r:id="rId18"/>
    <p:sldId id="265" r:id="rId19"/>
    <p:sldId id="281" r:id="rId20"/>
    <p:sldId id="266" r:id="rId21"/>
    <p:sldId id="267" r:id="rId22"/>
    <p:sldId id="282" r:id="rId23"/>
    <p:sldId id="284" r:id="rId24"/>
    <p:sldId id="285" r:id="rId25"/>
    <p:sldId id="286" r:id="rId26"/>
    <p:sldId id="287" r:id="rId27"/>
    <p:sldId id="288" r:id="rId28"/>
    <p:sldId id="289" r:id="rId29"/>
    <p:sldId id="290" r:id="rId30"/>
  </p:sldIdLst>
  <p:sldSz cx="9144000" cy="6858000" type="screen4x3"/>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51" autoAdjust="0"/>
  </p:normalViewPr>
  <p:slideViewPr>
    <p:cSldViewPr>
      <p:cViewPr varScale="1">
        <p:scale>
          <a:sx n="63" d="100"/>
          <a:sy n="63" d="100"/>
        </p:scale>
        <p:origin x="-158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E15A9-5A3E-4D63-A3E6-76E080817282}" type="datetimeFigureOut">
              <a:rPr lang="is-IS" smtClean="0"/>
              <a:pPr/>
              <a:t>28.8.2014</a:t>
            </a:fld>
            <a:endParaRPr lang="is-I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C229C2-3880-4310-B202-55FB4FE0D706}" type="slidenum">
              <a:rPr lang="is-IS" smtClean="0"/>
              <a:pPr/>
              <a:t>‹#›</a:t>
            </a:fld>
            <a:endParaRPr lang="is-IS"/>
          </a:p>
        </p:txBody>
      </p:sp>
    </p:spTree>
    <p:extLst>
      <p:ext uri="{BB962C8B-B14F-4D97-AF65-F5344CB8AC3E}">
        <p14:creationId xmlns:p14="http://schemas.microsoft.com/office/powerpoint/2010/main" val="124585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floraislands.is/alcheglo.htm" TargetMode="External"/><Relationship Id="rId7" Type="http://schemas.openxmlformats.org/officeDocument/2006/relationships/hyperlink" Target="http://floraislands.is/alchemol.htm"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floraislands.is/alchegla.htm" TargetMode="External"/><Relationship Id="rId5" Type="http://schemas.openxmlformats.org/officeDocument/2006/relationships/hyperlink" Target="http://floraislands.is/alchesub.htm" TargetMode="External"/><Relationship Id="rId4" Type="http://schemas.openxmlformats.org/officeDocument/2006/relationships/hyperlink" Target="http://floraislands.is/alchewic.ht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Beitilyng</a:t>
            </a:r>
            <a:r>
              <a:rPr lang="is-IS" dirty="0" smtClean="0"/>
              <a:t> (</a:t>
            </a:r>
            <a:r>
              <a:rPr lang="is-IS" i="1" dirty="0" smtClean="0"/>
              <a:t>Calluna vulgaris</a:t>
            </a:r>
            <a:r>
              <a:rPr lang="is-IS" dirty="0" smtClean="0"/>
              <a:t>) er lyngtegund sem blómstrar seint á haustin.  Það er mjög algengt í sumum landshlutum, en vantar alveg annars staðar, t.d. er ekki vitað um það á Vestfjörðum og mjög óvíða í Húnavatnssýslu.</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2</a:t>
            </a:fld>
            <a:endParaRPr lang="is-I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Jarðarberin</a:t>
            </a:r>
            <a:r>
              <a:rPr lang="is-IS" dirty="0" smtClean="0"/>
              <a:t> (</a:t>
            </a:r>
            <a:r>
              <a:rPr lang="is-IS" i="1" dirty="0" smtClean="0"/>
              <a:t>Fragaria vesca</a:t>
            </a:r>
            <a:r>
              <a:rPr lang="is-IS" dirty="0" smtClean="0"/>
              <a:t>) eru nokkuð víða um landið og vaxa einkum í bröttum, vel grónum brekkum á móti suðri.  Þar sem hlýtt er og skjólgott geta þau þroskað töluvert af berjum.  Venjulega eru þau fremur smá, en þar sem þau vita vel við sól geta berin orðið nokkuð stór.  Þau eru eftirsótt af fuglum, sem stundum taka þau jafn óðum og þau þroskast.</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13</a:t>
            </a:fld>
            <a:endParaRPr lang="is-I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Krossfífill</a:t>
            </a:r>
            <a:r>
              <a:rPr lang="is-IS" dirty="0" smtClean="0"/>
              <a:t> (</a:t>
            </a:r>
            <a:r>
              <a:rPr lang="is-IS" i="1" dirty="0" smtClean="0"/>
              <a:t>Senecio vulgaris</a:t>
            </a:r>
            <a:r>
              <a:rPr lang="is-IS" dirty="0" smtClean="0"/>
              <a:t>) er innflutt jurt sem einhvern tíma í fyrndinni hefur slæðst inn í landið með manninum.  Hann er mjög algengur á höfuðborgarsvæðinu og víðar á suðvesturlandi.  Hann vex í görðum, athafnasvæðum og á gangstígum.  Annars staðar á landinu er hann fremur sjaldséður, og aðeins í byggð. </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14</a:t>
            </a:fld>
            <a:endParaRPr lang="is-I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Krækilyng</a:t>
            </a:r>
            <a:r>
              <a:rPr lang="is-IS" dirty="0" smtClean="0"/>
              <a:t> (</a:t>
            </a:r>
            <a:r>
              <a:rPr lang="is-IS" i="1" dirty="0" smtClean="0"/>
              <a:t>Empetrum nigrum</a:t>
            </a:r>
            <a:r>
              <a:rPr lang="is-IS" dirty="0" smtClean="0"/>
              <a:t>) er ein af algengustu jurtum landsins og vex í lyngmóum, í grýttum melum og jafnvel í deiglendi.  Það er oft fremur á berangri en á skjólríkum stöðum.  Það skiptist í tvær deilitegundir, ssp. </a:t>
            </a:r>
            <a:r>
              <a:rPr lang="is-IS" i="1" dirty="0" smtClean="0"/>
              <a:t>nigrum</a:t>
            </a:r>
            <a:r>
              <a:rPr lang="is-IS" dirty="0" smtClean="0"/>
              <a:t> og ssp. </a:t>
            </a:r>
            <a:r>
              <a:rPr lang="is-IS" i="1" dirty="0" smtClean="0"/>
              <a:t>hermaphroditum</a:t>
            </a:r>
            <a:r>
              <a:rPr lang="is-IS" dirty="0" smtClean="0"/>
              <a:t>.  Sú fyrrnefnda hefur að jafnaði einkynja blóm, en sú síðari tvíkynja.  Einnig hafa þær mismunandi litningatölu.  Deilitegundin </a:t>
            </a:r>
            <a:r>
              <a:rPr lang="is-IS" i="1" dirty="0" smtClean="0"/>
              <a:t>hermaphroditum</a:t>
            </a:r>
            <a:r>
              <a:rPr lang="is-IS" dirty="0" smtClean="0"/>
              <a:t> er miklu algengari á Íslandi en hin.  Hana má m.a. þekkja á því, að fræflar hanga oft utan á berjunum þegar þau hafa verið tekin af lynginui.</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15</a:t>
            </a:fld>
            <a:endParaRPr lang="is-I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Lambagras</a:t>
            </a:r>
            <a:r>
              <a:rPr lang="is-IS" dirty="0" smtClean="0"/>
              <a:t> (</a:t>
            </a:r>
            <a:r>
              <a:rPr lang="is-IS" i="1" dirty="0" smtClean="0"/>
              <a:t>Silene acaulis</a:t>
            </a:r>
            <a:r>
              <a:rPr lang="is-IS" dirty="0" smtClean="0"/>
              <a:t>) er ein af algengustu jurtum landsins.  Það vex á melum, söndum og þurru graslendi.  Það vex jafnt á láglendi sem hátt til fjalla, víða í 1100-1200 m hæð á Tröllaskaga. Það hefur hæst fundizt í 1440 m hæð á Hvannadalshrygg. Lambagrasið myndar sérkennilegar, ávalar þúfur með langri og sterkri stólparót niður úr. Það blómgast fremur snemma á vorin</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16</a:t>
            </a:fld>
            <a:endParaRPr lang="is-I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jónslöpp</a:t>
            </a:r>
            <a:r>
              <a:rPr lang="is-IS" dirty="0" smtClean="0"/>
              <a:t> eða </a:t>
            </a:r>
            <a:r>
              <a:rPr lang="is-IS" b="1" dirty="0" smtClean="0"/>
              <a:t>Ljónslappi</a:t>
            </a:r>
            <a:r>
              <a:rPr lang="is-IS" dirty="0" smtClean="0"/>
              <a:t> (</a:t>
            </a:r>
            <a:r>
              <a:rPr lang="is-IS" i="1" dirty="0" smtClean="0"/>
              <a:t>Alchemilla alpina</a:t>
            </a:r>
            <a:r>
              <a:rPr lang="is-IS" dirty="0" smtClean="0"/>
              <a:t>) er algeng jurt um allt land frá láglendi upp í um 700-800 m hæð. Hún vex oft í þurru mólendi, einnig myndar hún stundum þéttar, ávalar þúfur í fokjarðvegi.  Hæstu fundarstaðir ljónslappar eru 930 m í Reykárbotnum við Bónda í Eyjafirði, og í 900 m í fjallshlíðinni ofan Tjarnar í Svarfaðardal (Eyþór Einarsson). Hún er náskyld maríustakki og maríuvetti, en blöðin eru skift með skerðingum alla leið niður að blaðstilk.  Blómin eru eins, ljósgræn og smá.</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17</a:t>
            </a:fld>
            <a:endParaRPr lang="is-I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Maríustakkur</a:t>
            </a:r>
            <a:r>
              <a:rPr lang="is-IS" dirty="0" smtClean="0"/>
              <a:t> í þrengri merkingu (</a:t>
            </a:r>
            <a:r>
              <a:rPr lang="is-IS" i="1" dirty="0" smtClean="0"/>
              <a:t>Alchemilla filicaulis</a:t>
            </a:r>
            <a:r>
              <a:rPr lang="is-IS" dirty="0" smtClean="0"/>
              <a:t>) er algengur um allt land og vex einkum í grasbollum eða blómdældum, oft í giljum meðfram lækjum.  Laufblöðin eru stór og áberandi, en blómin eru ljósgræn, smá.  Blaðstilkarnir eru með útstæðum hárum. Deilitegundin </a:t>
            </a:r>
            <a:r>
              <a:rPr lang="is-IS" b="1" dirty="0" smtClean="0"/>
              <a:t>ssp. </a:t>
            </a:r>
            <a:r>
              <a:rPr lang="is-IS" b="1" i="1" dirty="0" smtClean="0"/>
              <a:t>vestita</a:t>
            </a:r>
            <a:r>
              <a:rPr lang="is-IS" dirty="0" smtClean="0"/>
              <a:t> (hlíðamaríustakkur) hefur þétthærða blaðstilka, og úthærða stöngla og blómleggi, en </a:t>
            </a:r>
            <a:r>
              <a:rPr lang="is-IS" b="1" dirty="0" smtClean="0"/>
              <a:t>ssp. </a:t>
            </a:r>
            <a:r>
              <a:rPr lang="is-IS" b="1" i="1" dirty="0" smtClean="0"/>
              <a:t>filicaulis</a:t>
            </a:r>
            <a:r>
              <a:rPr lang="is-IS" dirty="0" smtClean="0"/>
              <a:t> (maríustakkur) hefur oft gisnari hár á blaðstilkum, og stönglar og blómleggir eru hárlausir ofan til. Maríustakkurinn hefur stundum einnig verið nefndur döggblaðka, vegna daggardropa sem vilja setjast á hin stóru blöð hans í náttfalli og þoku. Blóm maríustakksins vantar krónublöð, en hafa fjögur gulgræn bikarblöð og á milli þeirra mynda utanbikarblöðin mjóa flipa. Útbreiðslukortið að neðan sýnir útbreiðslu safntegundarinnar maríustakks, þ.e. án aðgreiningar einstakra undirtegunda.</a:t>
            </a:r>
          </a:p>
          <a:p>
            <a:r>
              <a:rPr lang="is-IS" b="1" dirty="0" smtClean="0"/>
              <a:t>Safntegundin maríustakkur</a:t>
            </a:r>
            <a:r>
              <a:rPr lang="is-IS" dirty="0" smtClean="0"/>
              <a:t> (í víðari merkingu, </a:t>
            </a:r>
            <a:r>
              <a:rPr lang="is-IS" i="1" dirty="0" smtClean="0"/>
              <a:t>Alchemilla vulgaris</a:t>
            </a:r>
            <a:r>
              <a:rPr lang="is-IS" dirty="0" smtClean="0"/>
              <a:t>) skiptist í allmargar undirtegundir sem víða er fjallað um sem sjálfstæðar tegundir. Þær hafa hver sín einkenni sem nota má til að aðgreina tegundirnar. Blöðin eru breytileg í útliti, hæring þeirra er mismunandi, en blómin nánast eins á öllum. Algengastur auk hins eiginlega maríustakks er </a:t>
            </a:r>
            <a:r>
              <a:rPr lang="is-IS" dirty="0" smtClean="0">
                <a:hlinkClick r:id="rId3"/>
              </a:rPr>
              <a:t>hnoðamaríustakkur</a:t>
            </a:r>
            <a:r>
              <a:rPr lang="is-IS" dirty="0" smtClean="0"/>
              <a:t> sem hefur aðlæg hár á blaðstilkunum. Nokkru fátíðari er </a:t>
            </a:r>
            <a:r>
              <a:rPr lang="is-IS" dirty="0" smtClean="0">
                <a:hlinkClick r:id="rId4"/>
              </a:rPr>
              <a:t>silfurmaríustakkur</a:t>
            </a:r>
            <a:r>
              <a:rPr lang="is-IS" dirty="0" smtClean="0"/>
              <a:t>, sem nánast eingöngu vex á láglendi. Aðrar tegundir eins og </a:t>
            </a:r>
            <a:r>
              <a:rPr lang="is-IS" dirty="0" smtClean="0">
                <a:hlinkClick r:id="rId5"/>
              </a:rPr>
              <a:t>engjamaríustakkur</a:t>
            </a:r>
            <a:r>
              <a:rPr lang="is-IS" dirty="0" smtClean="0"/>
              <a:t> og </a:t>
            </a:r>
            <a:r>
              <a:rPr lang="is-IS" dirty="0" smtClean="0">
                <a:hlinkClick r:id="rId6"/>
              </a:rPr>
              <a:t>brekkumaríustakkur</a:t>
            </a:r>
            <a:r>
              <a:rPr lang="is-IS" dirty="0" smtClean="0"/>
              <a:t> eru sjaldgæfar. </a:t>
            </a:r>
            <a:r>
              <a:rPr lang="is-IS" dirty="0" smtClean="0">
                <a:hlinkClick r:id="rId7"/>
              </a:rPr>
              <a:t>Garðamaríustakkur</a:t>
            </a:r>
            <a:r>
              <a:rPr lang="is-IS" dirty="0" smtClean="0"/>
              <a:t> er ræktaður í görðum, en hefur í örfáum tilfellum slæðst út frá þeim og vex þá villtur utan garða. </a:t>
            </a:r>
          </a:p>
          <a:p>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18</a:t>
            </a:fld>
            <a:endParaRPr lang="is-I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lafssúra</a:t>
            </a:r>
            <a:r>
              <a:rPr lang="is-IS" dirty="0" smtClean="0"/>
              <a:t> (</a:t>
            </a:r>
            <a:r>
              <a:rPr lang="is-IS" i="1" dirty="0" smtClean="0"/>
              <a:t>Oxyria digyna</a:t>
            </a:r>
            <a:r>
              <a:rPr lang="is-IS" dirty="0" smtClean="0"/>
              <a:t>) er fremur algeng um allt land, einkum til fjalla.  Hún er af súruætt og vex einkum í skuggsælum giljum, skorningum og fjallahlíðum.  Hin þykku, hóflaga blöð hennar eru með súru bragði og gefa blöðum túnsúrunnar ekkert eftir. Hún finnst oft jafnvel ofan 1200 m yfir sjó, hæst skráð í 1440 m á Hvannadalshrygg og í 1300 m á Tungnahrygg og Staðargangnafjalli á Tröllaskaga.</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19</a:t>
            </a:fld>
            <a:endParaRPr lang="is-I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Sortulyng</a:t>
            </a:r>
            <a:r>
              <a:rPr lang="is-IS" dirty="0" smtClean="0"/>
              <a:t> (</a:t>
            </a:r>
            <a:r>
              <a:rPr lang="is-IS" i="1" dirty="0" smtClean="0"/>
              <a:t>Arctostaphylos uva-ursi</a:t>
            </a:r>
            <a:r>
              <a:rPr lang="is-IS" dirty="0" smtClean="0"/>
              <a:t>) hefur þykk, gljáandi og sígræn blöð. Aldinin kallast lúsamulningar, og er vinsæl fæða og vetrarforði hagamúsa. Sortulyngið vex einkum í lyngmóum og skóglendi og er algengt í sumum landshlutum, en vantar annars staðar.  Það er viðkvæmt fyrir vetrarbeit, og hefur trúlega horfið að ýmsum svæðum þar sem vetrarbeit var mikil.  Í seinni tíð eftir að beit létti breiðist það nokkuð ört út aftur.  Það vex frá láglendi upp í um 500 m hæð. Hæsti skráði fundarstaður er 650 m sunnan í Skessuhrygg í Höfðahverfi og 550 m í Sandmúladalsdrögum á Bárðdælaafrétti.</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20</a:t>
            </a:fld>
            <a:endParaRPr lang="is-I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Túnfífill</a:t>
            </a:r>
            <a:r>
              <a:rPr lang="is-IS" dirty="0" smtClean="0"/>
              <a:t> (</a:t>
            </a:r>
            <a:r>
              <a:rPr lang="is-IS" i="1" dirty="0" smtClean="0"/>
              <a:t>Taraxacum</a:t>
            </a:r>
            <a:r>
              <a:rPr lang="is-IS" dirty="0" smtClean="0"/>
              <a:t> spp.) er mjög algengur um allt land, bæði í túnum, úthaga og til fjalla.  Honum er oftast skipt í nokkrar tegundir, en litlar upplýsingar eru til um aðgreiningu þeirra eða útbreiðslu hér á landi.  Til fjalla nær fífillinn upp í um 1000 m hæð, og vex þar í dældum eða undir bökkum.  Hæst fundinn í 1200 m á tveim stöðum á Tröllaskaga. Eftir blómgun lokar fífillinn blómakörfunni um hríð, en opnar hana svo aftur þegar fræin eru fullþroskuð, og heitir þá biðukolla.</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21</a:t>
            </a:fld>
            <a:endParaRPr lang="is-I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Vallhumall </a:t>
            </a:r>
            <a:r>
              <a:rPr lang="is-IS" dirty="0" smtClean="0"/>
              <a:t>(</a:t>
            </a:r>
            <a:r>
              <a:rPr lang="is-IS" i="1" dirty="0" smtClean="0"/>
              <a:t>Achillea millefolium</a:t>
            </a:r>
            <a:r>
              <a:rPr lang="is-IS" dirty="0" smtClean="0"/>
              <a:t>) er algengur við byggð ból í kringum allt landið.  Vallhumallinn hefur venjulega hvítar körfur, en oft eru þær nokkuð bleiklitar, sjaldnar nær rauðar eins og sést á einni myndinni hér að neðan. Í sumum landshlutum er vallhumallinn einkum í kringum bæi, og kemur því að nokkru leyti fram sem slæðingur sem gæti hafa borizt af manna völdum. Annars staðar, einkum á Norður- og Norðausturlandi er hann mjög rótgróinn í villtu landi og vex þar bæði upp til fjalla og inn á hálendið, á nokkrum stöðum upp fyrir 700 m hæð.  Hann er til dæmis mjög algengur víða um Ódáðahraun og hálendið þar í kring. Hæstu fundarstaðir vallhumals eru í 900 m hæð sunnan í Skessuhrygg austan Höfðahverfis við Eyjafjörð, og í 850 m hæð í Syðri-Hágangi við Vopnafjörð. Rauðir þríhyrningar á korti merkja staði þar sem vallhumallinn vex eingöngu við jarðhita.</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22</a:t>
            </a:fld>
            <a:endParaRPr lang="is-I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dirty="0" smtClean="0"/>
              <a:t>1.Blómstrandi bláberjalyngsgrein 2. Grænjaxlar á bláberjalyngi 3. Þroskuð bláber. </a:t>
            </a:r>
            <a:r>
              <a:rPr lang="is-IS" b="1" dirty="0" smtClean="0"/>
              <a:t>Bláberjalyng</a:t>
            </a:r>
            <a:r>
              <a:rPr lang="is-IS" dirty="0" smtClean="0"/>
              <a:t> (</a:t>
            </a:r>
            <a:r>
              <a:rPr lang="is-IS" i="1" dirty="0" smtClean="0"/>
              <a:t>Vaccinium uliginosum</a:t>
            </a:r>
            <a:r>
              <a:rPr lang="is-IS" dirty="0" smtClean="0"/>
              <a:t>) er mjög algengt um allt land frá láglendi upp í 800 m hæð.  Það vex í lyngmóum, á mýraþúfum og í fjallshlíðum. Berin eru mikið nýtt til manneldis. Þau eru harðgerðari en aðalbláber, en tæplega eins bragðgóð.</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4</a:t>
            </a:fld>
            <a:endParaRPr lang="is-I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normAutofit/>
          </a:bodyPr>
          <a:lstStyle/>
          <a:p>
            <a:r>
              <a:rPr lang="is-IS" sz="1200" b="1" i="0" kern="1200" dirty="0" err="1" smtClean="0">
                <a:solidFill>
                  <a:schemeClr val="tx1"/>
                </a:solidFill>
                <a:latin typeface="+mn-lt"/>
                <a:ea typeface="+mn-ea"/>
                <a:cs typeface="+mn-cs"/>
              </a:rPr>
              <a:t>Ericaceae</a:t>
            </a:r>
            <a:endParaRPr lang="is-IS" sz="1200" b="1" i="0" kern="1200" dirty="0" smtClean="0">
              <a:solidFill>
                <a:schemeClr val="tx1"/>
              </a:solidFill>
              <a:latin typeface="+mn-lt"/>
              <a:ea typeface="+mn-ea"/>
              <a:cs typeface="+mn-cs"/>
            </a:endParaRPr>
          </a:p>
          <a:p>
            <a:r>
              <a:rPr lang="is-IS" sz="1200" b="1" i="0" kern="1200" dirty="0" smtClean="0">
                <a:solidFill>
                  <a:schemeClr val="tx1"/>
                </a:solidFill>
                <a:latin typeface="+mn-lt"/>
                <a:ea typeface="+mn-ea"/>
                <a:cs typeface="+mn-cs"/>
              </a:rPr>
              <a:t>Beitilyng</a:t>
            </a:r>
            <a:r>
              <a:rPr lang="is-IS" sz="1200" b="0" i="0" kern="1200" dirty="0" smtClean="0">
                <a:solidFill>
                  <a:schemeClr val="tx1"/>
                </a:solidFill>
                <a:latin typeface="+mn-lt"/>
                <a:ea typeface="+mn-ea"/>
                <a:cs typeface="+mn-cs"/>
              </a:rPr>
              <a:t> (</a:t>
            </a:r>
            <a:r>
              <a:rPr lang="is-IS" sz="1200" b="0" i="1" kern="1200" dirty="0" err="1" smtClean="0">
                <a:solidFill>
                  <a:schemeClr val="tx1"/>
                </a:solidFill>
                <a:latin typeface="+mn-lt"/>
                <a:ea typeface="+mn-ea"/>
                <a:cs typeface="+mn-cs"/>
              </a:rPr>
              <a:t>Calluna</a:t>
            </a:r>
            <a:r>
              <a:rPr lang="is-IS" sz="1200" b="0" i="1" kern="1200" dirty="0" smtClean="0">
                <a:solidFill>
                  <a:schemeClr val="tx1"/>
                </a:solidFill>
                <a:latin typeface="+mn-lt"/>
                <a:ea typeface="+mn-ea"/>
                <a:cs typeface="+mn-cs"/>
              </a:rPr>
              <a:t> </a:t>
            </a:r>
            <a:r>
              <a:rPr lang="is-IS" sz="1200" b="0" i="1" kern="1200" dirty="0" err="1" smtClean="0">
                <a:solidFill>
                  <a:schemeClr val="tx1"/>
                </a:solidFill>
                <a:latin typeface="+mn-lt"/>
                <a:ea typeface="+mn-ea"/>
                <a:cs typeface="+mn-cs"/>
              </a:rPr>
              <a:t>vulgaris</a:t>
            </a:r>
            <a:r>
              <a:rPr lang="is-IS" sz="1200" b="0" i="0" kern="1200" dirty="0" smtClean="0">
                <a:solidFill>
                  <a:schemeClr val="tx1"/>
                </a:solidFill>
                <a:latin typeface="+mn-lt"/>
                <a:ea typeface="+mn-ea"/>
                <a:cs typeface="+mn-cs"/>
              </a:rPr>
              <a:t>) er lyngtegund sem blómstrar seint á haustin.  Það er mjög algengt í sumum landshlutum, en vantar alveg annars staðar, t.d. er ekki vitað um það á Vestfjörðum og mjög óvíða í Húnavatnssýslu. Hún vex einkum frá láglendi og upp í 600 m hæð. Hæstu fundarstaðir þess eru í 750 m í Böggvisstaðafjalli við Dalvík, 730 m í Belgsárfjalli við Fnjóskadal og 700 m í Hofsskál í Svarfaðardal og Gæsafjöllum norðan Mývatns.</a:t>
            </a:r>
          </a:p>
          <a:p>
            <a:endParaRPr lang="is-IS" dirty="0"/>
          </a:p>
        </p:txBody>
      </p:sp>
      <p:sp>
        <p:nvSpPr>
          <p:cNvPr id="4" name="Skyggnunúmersstaðgengill 3"/>
          <p:cNvSpPr>
            <a:spLocks noGrp="1"/>
          </p:cNvSpPr>
          <p:nvPr>
            <p:ph type="sldNum" sz="quarter" idx="10"/>
          </p:nvPr>
        </p:nvSpPr>
        <p:spPr/>
        <p:txBody>
          <a:bodyPr/>
          <a:lstStyle/>
          <a:p>
            <a:fld id="{AFC229C2-3880-4310-B202-55FB4FE0D706}" type="slidenum">
              <a:rPr lang="is-IS" smtClean="0"/>
              <a:pPr/>
              <a:t>23</a:t>
            </a:fld>
            <a:endParaRPr lang="is-I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normAutofit/>
          </a:bodyPr>
          <a:lstStyle/>
          <a:p>
            <a:r>
              <a:rPr lang="is-IS" sz="1200" b="1" i="0" kern="1200" dirty="0" smtClean="0">
                <a:solidFill>
                  <a:schemeClr val="tx1"/>
                </a:solidFill>
                <a:latin typeface="+mn-lt"/>
                <a:ea typeface="+mn-ea"/>
                <a:cs typeface="+mn-cs"/>
              </a:rPr>
              <a:t>Blóðberg</a:t>
            </a:r>
            <a:r>
              <a:rPr lang="is-IS" sz="1200" b="0" i="0" kern="1200" dirty="0" smtClean="0">
                <a:solidFill>
                  <a:schemeClr val="tx1"/>
                </a:solidFill>
                <a:latin typeface="+mn-lt"/>
                <a:ea typeface="+mn-ea"/>
                <a:cs typeface="+mn-cs"/>
              </a:rPr>
              <a:t> (</a:t>
            </a:r>
            <a:r>
              <a:rPr lang="is-IS" sz="1200" b="0" i="1" kern="1200" dirty="0" err="1" smtClean="0">
                <a:solidFill>
                  <a:schemeClr val="tx1"/>
                </a:solidFill>
                <a:latin typeface="+mn-lt"/>
                <a:ea typeface="+mn-ea"/>
                <a:cs typeface="+mn-cs"/>
              </a:rPr>
              <a:t>Thymus</a:t>
            </a:r>
            <a:r>
              <a:rPr lang="is-IS" sz="1200" b="0" i="1" kern="1200" dirty="0" smtClean="0">
                <a:solidFill>
                  <a:schemeClr val="tx1"/>
                </a:solidFill>
                <a:latin typeface="+mn-lt"/>
                <a:ea typeface="+mn-ea"/>
                <a:cs typeface="+mn-cs"/>
              </a:rPr>
              <a:t> </a:t>
            </a:r>
            <a:r>
              <a:rPr lang="is-IS" sz="1200" b="0" i="1" kern="1200" dirty="0" err="1" smtClean="0">
                <a:solidFill>
                  <a:schemeClr val="tx1"/>
                </a:solidFill>
                <a:latin typeface="+mn-lt"/>
                <a:ea typeface="+mn-ea"/>
                <a:cs typeface="+mn-cs"/>
              </a:rPr>
              <a:t>praecox</a:t>
            </a:r>
            <a:r>
              <a:rPr lang="is-IS" sz="1200" b="0" i="0" kern="1200" dirty="0" smtClean="0">
                <a:solidFill>
                  <a:schemeClr val="tx1"/>
                </a:solidFill>
                <a:latin typeface="+mn-lt"/>
                <a:ea typeface="+mn-ea"/>
                <a:cs typeface="+mn-cs"/>
              </a:rPr>
              <a:t>) er algengt um allt land frá láglendi upp í 900 m hæð. Hæst hefur það </a:t>
            </a:r>
            <a:r>
              <a:rPr lang="is-IS" sz="1200" b="0" i="0" kern="1200" dirty="0" err="1" smtClean="0">
                <a:solidFill>
                  <a:schemeClr val="tx1"/>
                </a:solidFill>
                <a:latin typeface="+mn-lt"/>
                <a:ea typeface="+mn-ea"/>
                <a:cs typeface="+mn-cs"/>
              </a:rPr>
              <a:t>fundizt</a:t>
            </a:r>
            <a:r>
              <a:rPr lang="is-IS" sz="1200" b="0" i="0" kern="1200" dirty="0" smtClean="0">
                <a:solidFill>
                  <a:schemeClr val="tx1"/>
                </a:solidFill>
                <a:latin typeface="+mn-lt"/>
                <a:ea typeface="+mn-ea"/>
                <a:cs typeface="+mn-cs"/>
              </a:rPr>
              <a:t> í 1070 m hæð á Kirkjufjalli við Hörgárdal.  Það vex í þurru mólendi, melum eða breiðir sig yfir klappir.  Blóðberg er notað í blóðbergste og er ágætis kryddjurt, enda náskyld erlendri kryddjurt sem gengur undir nafninu </a:t>
            </a:r>
            <a:r>
              <a:rPr lang="is-IS" sz="1200" b="0" i="0" kern="1200" dirty="0" err="1" smtClean="0">
                <a:solidFill>
                  <a:schemeClr val="tx1"/>
                </a:solidFill>
                <a:latin typeface="+mn-lt"/>
                <a:ea typeface="+mn-ea"/>
                <a:cs typeface="+mn-cs"/>
              </a:rPr>
              <a:t>Thymian</a:t>
            </a:r>
            <a:r>
              <a:rPr lang="is-IS" sz="1200" b="0" i="0" kern="1200" dirty="0" smtClean="0">
                <a:solidFill>
                  <a:schemeClr val="tx1"/>
                </a:solidFill>
                <a:latin typeface="+mn-lt"/>
                <a:ea typeface="+mn-ea"/>
                <a:cs typeface="+mn-cs"/>
              </a:rPr>
              <a:t>. </a:t>
            </a:r>
            <a:endParaRPr lang="is-IS" dirty="0"/>
          </a:p>
        </p:txBody>
      </p:sp>
      <p:sp>
        <p:nvSpPr>
          <p:cNvPr id="4" name="Skyggnunúmersstaðgengill 3"/>
          <p:cNvSpPr>
            <a:spLocks noGrp="1"/>
          </p:cNvSpPr>
          <p:nvPr>
            <p:ph type="sldNum" sz="quarter" idx="10"/>
          </p:nvPr>
        </p:nvSpPr>
        <p:spPr/>
        <p:txBody>
          <a:bodyPr/>
          <a:lstStyle/>
          <a:p>
            <a:fld id="{AFC229C2-3880-4310-B202-55FB4FE0D706}" type="slidenum">
              <a:rPr lang="is-IS" smtClean="0"/>
              <a:pPr/>
              <a:t>24</a:t>
            </a:fld>
            <a:endParaRPr lang="is-I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normAutofit/>
          </a:bodyPr>
          <a:lstStyle/>
          <a:p>
            <a:r>
              <a:rPr lang="is-IS" sz="1200" b="1" i="0" kern="1200" dirty="0" smtClean="0">
                <a:solidFill>
                  <a:schemeClr val="tx1"/>
                </a:solidFill>
                <a:latin typeface="+mn-lt"/>
                <a:ea typeface="+mn-ea"/>
                <a:cs typeface="+mn-cs"/>
              </a:rPr>
              <a:t>Gulmaðra</a:t>
            </a:r>
            <a:r>
              <a:rPr lang="is-IS" sz="1200" b="0" i="0" kern="1200" dirty="0" smtClean="0">
                <a:solidFill>
                  <a:schemeClr val="tx1"/>
                </a:solidFill>
                <a:latin typeface="+mn-lt"/>
                <a:ea typeface="+mn-ea"/>
                <a:cs typeface="+mn-cs"/>
              </a:rPr>
              <a:t> (</a:t>
            </a:r>
            <a:r>
              <a:rPr lang="is-IS" sz="1200" b="0" i="1" kern="1200" dirty="0" err="1" smtClean="0">
                <a:solidFill>
                  <a:schemeClr val="tx1"/>
                </a:solidFill>
                <a:latin typeface="+mn-lt"/>
                <a:ea typeface="+mn-ea"/>
                <a:cs typeface="+mn-cs"/>
              </a:rPr>
              <a:t>Galium</a:t>
            </a:r>
            <a:r>
              <a:rPr lang="is-IS" sz="1200" b="0" i="1" kern="1200" dirty="0" smtClean="0">
                <a:solidFill>
                  <a:schemeClr val="tx1"/>
                </a:solidFill>
                <a:latin typeface="+mn-lt"/>
                <a:ea typeface="+mn-ea"/>
                <a:cs typeface="+mn-cs"/>
              </a:rPr>
              <a:t> verum</a:t>
            </a:r>
            <a:r>
              <a:rPr lang="is-IS" sz="1200" b="0" i="0" kern="1200" dirty="0" smtClean="0">
                <a:solidFill>
                  <a:schemeClr val="tx1"/>
                </a:solidFill>
                <a:latin typeface="+mn-lt"/>
                <a:ea typeface="+mn-ea"/>
                <a:cs typeface="+mn-cs"/>
              </a:rPr>
              <a:t>) er algeng um allt land og vex oft á sléttum harðbalagrundum, en einnig víða í mólendi og hlíðum. Hún hefur kransstæð blöð eins og aðrar möðrur, og er eina </a:t>
            </a:r>
            <a:r>
              <a:rPr lang="is-IS" sz="1200" b="0" i="0" kern="1200" dirty="0" err="1" smtClean="0">
                <a:solidFill>
                  <a:schemeClr val="tx1"/>
                </a:solidFill>
                <a:latin typeface="+mn-lt"/>
                <a:ea typeface="+mn-ea"/>
                <a:cs typeface="+mn-cs"/>
              </a:rPr>
              <a:t>íslenzka</a:t>
            </a:r>
            <a:r>
              <a:rPr lang="is-IS" sz="1200" b="0" i="0" kern="1200" dirty="0" smtClean="0">
                <a:solidFill>
                  <a:schemeClr val="tx1"/>
                </a:solidFill>
                <a:latin typeface="+mn-lt"/>
                <a:ea typeface="+mn-ea"/>
                <a:cs typeface="+mn-cs"/>
              </a:rPr>
              <a:t> maðran sem ber gul blóm. Líklegt er að bæjarnöfnin Möðruvellir og Möðrudalur á Íslandi séu dregin af nafni þessarar plöntu.</a:t>
            </a:r>
            <a:endParaRPr lang="is-IS" dirty="0"/>
          </a:p>
        </p:txBody>
      </p:sp>
      <p:sp>
        <p:nvSpPr>
          <p:cNvPr id="4" name="Skyggnunúmersstaðgengill 3"/>
          <p:cNvSpPr>
            <a:spLocks noGrp="1"/>
          </p:cNvSpPr>
          <p:nvPr>
            <p:ph type="sldNum" sz="quarter" idx="10"/>
          </p:nvPr>
        </p:nvSpPr>
        <p:spPr/>
        <p:txBody>
          <a:bodyPr/>
          <a:lstStyle/>
          <a:p>
            <a:fld id="{AFC229C2-3880-4310-B202-55FB4FE0D706}" type="slidenum">
              <a:rPr lang="is-IS" smtClean="0"/>
              <a:pPr/>
              <a:t>25</a:t>
            </a:fld>
            <a:endParaRPr lang="is-I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normAutofit/>
          </a:bodyPr>
          <a:lstStyle/>
          <a:p>
            <a:r>
              <a:rPr lang="is-IS" sz="1200" b="1" i="0" kern="1200" dirty="0" smtClean="0">
                <a:solidFill>
                  <a:schemeClr val="tx1"/>
                </a:solidFill>
                <a:latin typeface="+mn-lt"/>
                <a:ea typeface="+mn-ea"/>
                <a:cs typeface="+mn-cs"/>
              </a:rPr>
              <a:t>Hrútaberjalyng</a:t>
            </a:r>
            <a:r>
              <a:rPr lang="is-IS" sz="1200" b="0" i="0" kern="1200" dirty="0" smtClean="0">
                <a:solidFill>
                  <a:schemeClr val="tx1"/>
                </a:solidFill>
                <a:latin typeface="+mn-lt"/>
                <a:ea typeface="+mn-ea"/>
                <a:cs typeface="+mn-cs"/>
              </a:rPr>
              <a:t> (</a:t>
            </a:r>
            <a:r>
              <a:rPr lang="is-IS" sz="1200" b="0" i="1" kern="1200" dirty="0" err="1" smtClean="0">
                <a:solidFill>
                  <a:schemeClr val="tx1"/>
                </a:solidFill>
                <a:latin typeface="+mn-lt"/>
                <a:ea typeface="+mn-ea"/>
                <a:cs typeface="+mn-cs"/>
              </a:rPr>
              <a:t>Rubus</a:t>
            </a:r>
            <a:r>
              <a:rPr lang="is-IS" sz="1200" b="0" i="1" kern="1200" dirty="0" smtClean="0">
                <a:solidFill>
                  <a:schemeClr val="tx1"/>
                </a:solidFill>
                <a:latin typeface="+mn-lt"/>
                <a:ea typeface="+mn-ea"/>
                <a:cs typeface="+mn-cs"/>
              </a:rPr>
              <a:t> </a:t>
            </a:r>
            <a:r>
              <a:rPr lang="is-IS" sz="1200" b="0" i="1" kern="1200" dirty="0" err="1" smtClean="0">
                <a:solidFill>
                  <a:schemeClr val="tx1"/>
                </a:solidFill>
                <a:latin typeface="+mn-lt"/>
                <a:ea typeface="+mn-ea"/>
                <a:cs typeface="+mn-cs"/>
              </a:rPr>
              <a:t>saxatilis</a:t>
            </a:r>
            <a:r>
              <a:rPr lang="is-IS" sz="1200" b="0" i="0" kern="1200" dirty="0" smtClean="0">
                <a:solidFill>
                  <a:schemeClr val="tx1"/>
                </a:solidFill>
                <a:latin typeface="+mn-lt"/>
                <a:ea typeface="+mn-ea"/>
                <a:cs typeface="+mn-cs"/>
              </a:rPr>
              <a:t>) er algengt á láglendi um allt land.  Það vex í frjósömum brekkum og bollum, einnig oft í skógarbotnum.   Berin þroskast  fremur seint á sumrin, en eru nokkuð nytjuð til sultugerðar.  Þau standa ætíð mörg saman í þéttum klösum. Hrútaberjalyngið vex mest á láglendi, en finnst þó allvíða upp í 500 m hæð við góðar aðstæður.</a:t>
            </a:r>
            <a:endParaRPr lang="is-IS" dirty="0"/>
          </a:p>
        </p:txBody>
      </p:sp>
      <p:sp>
        <p:nvSpPr>
          <p:cNvPr id="4" name="Skyggnunúmersstaðgengill 3"/>
          <p:cNvSpPr>
            <a:spLocks noGrp="1"/>
          </p:cNvSpPr>
          <p:nvPr>
            <p:ph type="sldNum" sz="quarter" idx="10"/>
          </p:nvPr>
        </p:nvSpPr>
        <p:spPr/>
        <p:txBody>
          <a:bodyPr/>
          <a:lstStyle/>
          <a:p>
            <a:fld id="{AFC229C2-3880-4310-B202-55FB4FE0D706}" type="slidenum">
              <a:rPr lang="is-IS" smtClean="0"/>
              <a:pPr/>
              <a:t>26</a:t>
            </a:fld>
            <a:endParaRPr lang="is-I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normAutofit/>
          </a:bodyPr>
          <a:lstStyle/>
          <a:p>
            <a:r>
              <a:rPr lang="is-IS" sz="1200" b="1" i="0" kern="1200" dirty="0" smtClean="0">
                <a:solidFill>
                  <a:schemeClr val="tx1"/>
                </a:solidFill>
                <a:latin typeface="+mn-lt"/>
                <a:ea typeface="+mn-ea"/>
                <a:cs typeface="+mn-cs"/>
              </a:rPr>
              <a:t>Engjamunablóm</a:t>
            </a:r>
            <a:r>
              <a:rPr lang="is-IS" sz="1200" b="0" i="0" kern="1200" dirty="0" smtClean="0">
                <a:solidFill>
                  <a:schemeClr val="tx1"/>
                </a:solidFill>
                <a:latin typeface="+mn-lt"/>
                <a:ea typeface="+mn-ea"/>
                <a:cs typeface="+mn-cs"/>
              </a:rPr>
              <a:t> (</a:t>
            </a:r>
            <a:r>
              <a:rPr lang="is-IS" sz="1200" b="0" i="1" kern="1200" dirty="0" err="1" smtClean="0">
                <a:solidFill>
                  <a:schemeClr val="tx1"/>
                </a:solidFill>
                <a:latin typeface="+mn-lt"/>
                <a:ea typeface="+mn-ea"/>
                <a:cs typeface="+mn-cs"/>
              </a:rPr>
              <a:t>Myosotis</a:t>
            </a:r>
            <a:r>
              <a:rPr lang="is-IS" sz="1200" b="0" i="1" kern="1200" dirty="0" smtClean="0">
                <a:solidFill>
                  <a:schemeClr val="tx1"/>
                </a:solidFill>
                <a:latin typeface="+mn-lt"/>
                <a:ea typeface="+mn-ea"/>
                <a:cs typeface="+mn-cs"/>
              </a:rPr>
              <a:t> </a:t>
            </a:r>
            <a:r>
              <a:rPr lang="is-IS" sz="1200" b="0" i="1" kern="1200" dirty="0" err="1" smtClean="0">
                <a:solidFill>
                  <a:schemeClr val="tx1"/>
                </a:solidFill>
                <a:latin typeface="+mn-lt"/>
                <a:ea typeface="+mn-ea"/>
                <a:cs typeface="+mn-cs"/>
              </a:rPr>
              <a:t>scorpioides</a:t>
            </a:r>
            <a:r>
              <a:rPr lang="is-IS" sz="1200" b="0" i="0" kern="1200" dirty="0" smtClean="0">
                <a:solidFill>
                  <a:schemeClr val="tx1"/>
                </a:solidFill>
                <a:latin typeface="+mn-lt"/>
                <a:ea typeface="+mn-ea"/>
                <a:cs typeface="+mn-cs"/>
              </a:rPr>
              <a:t>) er bæði hávaxnari og blómstærri en gleym-mér-ei, en um margt lík henni.  Þetta er innflutt jurt sem hefur slæðst frá ræktun og breiðst út einkum meðfram lækjum og ám. Hún er löngu orðin alveg </a:t>
            </a:r>
            <a:r>
              <a:rPr lang="is-IS" sz="1200" b="0" i="0" kern="1200" dirty="0" err="1" smtClean="0">
                <a:solidFill>
                  <a:schemeClr val="tx1"/>
                </a:solidFill>
                <a:latin typeface="+mn-lt"/>
                <a:ea typeface="+mn-ea"/>
                <a:cs typeface="+mn-cs"/>
              </a:rPr>
              <a:t>ílend</a:t>
            </a:r>
            <a:r>
              <a:rPr lang="is-IS" sz="1200" b="0" i="0" kern="1200" dirty="0" smtClean="0">
                <a:solidFill>
                  <a:schemeClr val="tx1"/>
                </a:solidFill>
                <a:latin typeface="+mn-lt"/>
                <a:ea typeface="+mn-ea"/>
                <a:cs typeface="+mn-cs"/>
              </a:rPr>
              <a:t>. Aðeins skráð á láglendi neðan 300 m.</a:t>
            </a:r>
            <a:endParaRPr lang="is-IS" dirty="0"/>
          </a:p>
        </p:txBody>
      </p:sp>
      <p:sp>
        <p:nvSpPr>
          <p:cNvPr id="4" name="Skyggnunúmersstaðgengill 3"/>
          <p:cNvSpPr>
            <a:spLocks noGrp="1"/>
          </p:cNvSpPr>
          <p:nvPr>
            <p:ph type="sldNum" sz="quarter" idx="10"/>
          </p:nvPr>
        </p:nvSpPr>
        <p:spPr/>
        <p:txBody>
          <a:bodyPr/>
          <a:lstStyle/>
          <a:p>
            <a:fld id="{AFC229C2-3880-4310-B202-55FB4FE0D706}" type="slidenum">
              <a:rPr lang="is-IS" smtClean="0"/>
              <a:pPr/>
              <a:t>27</a:t>
            </a:fld>
            <a:endParaRPr lang="is-I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Brennisóley</a:t>
            </a:r>
            <a:r>
              <a:rPr lang="is-IS" dirty="0" smtClean="0"/>
              <a:t> (</a:t>
            </a:r>
            <a:r>
              <a:rPr lang="is-IS" i="1" dirty="0" smtClean="0"/>
              <a:t>Ranunculus acris</a:t>
            </a:r>
            <a:r>
              <a:rPr lang="is-IS" dirty="0" smtClean="0"/>
              <a:t>) er mjög algeng um allt land, bæði á láglendi og allhátt til fjalla.  Hún vex mikið í gömlum túnum, hlaðvörpum, graslendi og blómgresisbollum og vel grónum fjallahlíðum. Í fjalllendi finnst hún oft upp í 900 m hæð, hæst fundin á Litlahnjúk við Svarfaðardal í 1100 m. Í krónublöðum sóleyjarinnar eru mjög beisk efni, og forðast sum beitardýr hana af þeim sökum. Því standa brennisóleyjar oft einar eftir í hrossahögum. </a:t>
            </a:r>
            <a:endParaRPr lang="is-IS" dirty="0"/>
          </a:p>
        </p:txBody>
      </p:sp>
      <p:sp>
        <p:nvSpPr>
          <p:cNvPr id="4" name="Slide Number Placeholder 3"/>
          <p:cNvSpPr>
            <a:spLocks noGrp="1"/>
          </p:cNvSpPr>
          <p:nvPr>
            <p:ph type="sldNum" sz="quarter" idx="10"/>
          </p:nvPr>
        </p:nvSpPr>
        <p:spPr/>
        <p:txBody>
          <a:bodyPr/>
          <a:lstStyle/>
          <a:p>
            <a:fld id="{AFC229C2-3880-4310-B202-55FB4FE0D706}" type="slidenum">
              <a:rPr lang="is-IS" smtClean="0"/>
              <a:pPr/>
              <a:t>5</a:t>
            </a:fld>
            <a:endParaRPr lang="is-I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Engjarós</a:t>
            </a:r>
            <a:r>
              <a:rPr lang="is-IS" dirty="0" smtClean="0"/>
              <a:t> (</a:t>
            </a:r>
            <a:r>
              <a:rPr lang="is-IS" i="1" dirty="0" smtClean="0"/>
              <a:t>Potentilla palustris</a:t>
            </a:r>
            <a:r>
              <a:rPr lang="is-IS" dirty="0" smtClean="0"/>
              <a:t>) er algeng í mýrum á láglendi um allt land.  Hún hefur fimmfingruð blöð og dumbrauð blóm með mörgum frævum á kúptum blómbotni. Frævurnar verða síðar að rauðum hnetum svo að aldinið líkist jarðarberjum.</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6</a:t>
            </a:fld>
            <a:endParaRPr lang="is-I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Geldingahnappur</a:t>
            </a:r>
            <a:r>
              <a:rPr lang="is-IS" dirty="0" smtClean="0"/>
              <a:t> (</a:t>
            </a:r>
            <a:r>
              <a:rPr lang="is-IS" i="1" dirty="0" smtClean="0"/>
              <a:t>Armeria maritima</a:t>
            </a:r>
            <a:r>
              <a:rPr lang="is-IS" dirty="0" smtClean="0"/>
              <a:t>) er mjög algengur um allt land.  Hann vex einkum á melum, söndum og þurru mólendi.  Hann er mikið á hálendi Íslands og finnst víða upp í 1000 til 1100 m hæð í fjöllunum. Hæst hefur hann fundizt á Tungnahrygg á Tröllaskaga í 1300 m hæð. </a:t>
            </a:r>
            <a:endParaRPr lang="is-IS" dirty="0"/>
          </a:p>
        </p:txBody>
      </p:sp>
      <p:sp>
        <p:nvSpPr>
          <p:cNvPr id="4" name="Slide Number Placeholder 3"/>
          <p:cNvSpPr>
            <a:spLocks noGrp="1"/>
          </p:cNvSpPr>
          <p:nvPr>
            <p:ph type="sldNum" sz="quarter" idx="10"/>
          </p:nvPr>
        </p:nvSpPr>
        <p:spPr/>
        <p:txBody>
          <a:bodyPr/>
          <a:lstStyle/>
          <a:p>
            <a:fld id="{AFC229C2-3880-4310-B202-55FB4FE0D706}" type="slidenum">
              <a:rPr lang="is-IS" smtClean="0"/>
              <a:pPr/>
              <a:t>7</a:t>
            </a:fld>
            <a:endParaRPr lang="is-I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Gleym-mér-ei</a:t>
            </a:r>
            <a:r>
              <a:rPr lang="is-IS" dirty="0" smtClean="0"/>
              <a:t> (</a:t>
            </a:r>
            <a:r>
              <a:rPr lang="is-IS" i="1" dirty="0" smtClean="0"/>
              <a:t>Myosotis arvensis</a:t>
            </a:r>
            <a:r>
              <a:rPr lang="is-IS" dirty="0" smtClean="0"/>
              <a:t>) er miðlungi stór jurt, víðast algeng á láglendi, en vantar þó á nokkru svæði á Norðausturlandi, og á Hornströndum. Hún fer lítið upp til fjalla, aðeins á örfáum stöðum ofan 500 m, hæst skráð við Laugafell í 720 m við jarðhita. Gleym-mér-eiin hefur krókhár á bikarblöðunum, og festist því auðveldlega við bæði föt og eins ull á kindum, og dreifist líklega nokkuð með þeim.</a:t>
            </a:r>
            <a:endParaRPr lang="is-IS" dirty="0"/>
          </a:p>
        </p:txBody>
      </p:sp>
      <p:sp>
        <p:nvSpPr>
          <p:cNvPr id="4" name="Slide Number Placeholder 3"/>
          <p:cNvSpPr>
            <a:spLocks noGrp="1"/>
          </p:cNvSpPr>
          <p:nvPr>
            <p:ph type="sldNum" sz="quarter" idx="10"/>
          </p:nvPr>
        </p:nvSpPr>
        <p:spPr/>
        <p:txBody>
          <a:bodyPr/>
          <a:lstStyle/>
          <a:p>
            <a:fld id="{AFC229C2-3880-4310-B202-55FB4FE0D706}" type="slidenum">
              <a:rPr lang="is-IS" smtClean="0"/>
              <a:pPr/>
              <a:t>8</a:t>
            </a:fld>
            <a:endParaRPr lang="is-I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Hlaðkolla</a:t>
            </a:r>
            <a:r>
              <a:rPr lang="is-IS" dirty="0" smtClean="0"/>
              <a:t> (</a:t>
            </a:r>
            <a:r>
              <a:rPr lang="is-IS" i="1" dirty="0" smtClean="0"/>
              <a:t>Chamomilla suaveolens</a:t>
            </a:r>
            <a:r>
              <a:rPr lang="is-IS" dirty="0" smtClean="0"/>
              <a:t>) eða </a:t>
            </a:r>
            <a:r>
              <a:rPr lang="is-IS" b="1" dirty="0" smtClean="0"/>
              <a:t>gulbrá</a:t>
            </a:r>
            <a:r>
              <a:rPr lang="is-IS" dirty="0" smtClean="0"/>
              <a:t> er skyld baldursbránni, en hefur þó engar hvítar tungukrónur. Hún barst fyrst til landsins aldamótin 1900, og hefur síðan dreifst nokkuð um landið.  Hún vex einkum í hlaðvörpum og athafnasvæðum við hafnir og í vörumiðstöðvum. Hún virðist ferðast mest með vöruflutningabílum og loða fræin við dekk þeirra.  Þannig berst hún heim á sveitabæi með áburðar- og fóðurflutningum.  Dreifist þá fyrst út frá þeim stað þar sem bílarnir affermast eða snúa við. Fáar erlendar jurtir hafa verið jafn fljótar og hlaðkollan að dreifast með umferð um allan hinn byggða hluta landsins.</a:t>
            </a:r>
            <a:endParaRPr lang="is-IS" dirty="0"/>
          </a:p>
        </p:txBody>
      </p:sp>
      <p:sp>
        <p:nvSpPr>
          <p:cNvPr id="4" name="Slide Number Placeholder 3"/>
          <p:cNvSpPr>
            <a:spLocks noGrp="1"/>
          </p:cNvSpPr>
          <p:nvPr>
            <p:ph type="sldNum" sz="quarter" idx="10"/>
          </p:nvPr>
        </p:nvSpPr>
        <p:spPr/>
        <p:txBody>
          <a:bodyPr/>
          <a:lstStyle/>
          <a:p>
            <a:fld id="{AFC229C2-3880-4310-B202-55FB4FE0D706}" type="slidenum">
              <a:rPr lang="is-IS" smtClean="0"/>
              <a:pPr/>
              <a:t>9</a:t>
            </a:fld>
            <a:endParaRPr lang="is-I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Hvítsmári</a:t>
            </a:r>
            <a:r>
              <a:rPr lang="is-IS" dirty="0" smtClean="0"/>
              <a:t> (</a:t>
            </a:r>
            <a:r>
              <a:rPr lang="is-IS" i="1" dirty="0" smtClean="0"/>
              <a:t>Trifolium repens</a:t>
            </a:r>
            <a:r>
              <a:rPr lang="is-IS" dirty="0" smtClean="0"/>
              <a:t>) er algengur um allt land. Hann vex í valllendi, móum og túnum.  Í sumum landshlutum fylgir hann nokkuð byggðinni og hegðar sér líkt og gamall, rótgróinn slæðingur, en annars staðar, einkum á Norður- og Austurlandi er hann útbreiddur um hagann og upp til fjalla í allt að 550 m hæð. Smárinn er níturbindandi jurt eins og margar belgjurtir, og skríður út til jaðranna í næringarsnauðum jarðvegi og byrgir hann upp af nítursamböndum. Má oft sjá mikinn grasvöxt inni í smárahringjunum, samanber myndina hér til hægri að neðan.</a:t>
            </a:r>
            <a:endParaRPr lang="is-IS" dirty="0"/>
          </a:p>
        </p:txBody>
      </p:sp>
      <p:sp>
        <p:nvSpPr>
          <p:cNvPr id="4" name="Slide Number Placeholder 3"/>
          <p:cNvSpPr>
            <a:spLocks noGrp="1"/>
          </p:cNvSpPr>
          <p:nvPr>
            <p:ph type="sldNum" sz="quarter" idx="10"/>
          </p:nvPr>
        </p:nvSpPr>
        <p:spPr/>
        <p:txBody>
          <a:bodyPr/>
          <a:lstStyle/>
          <a:p>
            <a:fld id="{42C24486-A36C-48A1-9FD5-36F6EC0875C3}" type="slidenum">
              <a:rPr lang="is-IS" smtClean="0"/>
              <a:pPr/>
              <a:t>11</a:t>
            </a:fld>
            <a:endParaRPr lang="is-I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s-IS" b="1" dirty="0" smtClean="0"/>
              <a:t>akobsfífill</a:t>
            </a:r>
            <a:r>
              <a:rPr lang="is-IS" dirty="0" smtClean="0"/>
              <a:t> (</a:t>
            </a:r>
            <a:r>
              <a:rPr lang="is-IS" i="1" dirty="0" smtClean="0"/>
              <a:t>Erigeron boreale</a:t>
            </a:r>
            <a:r>
              <a:rPr lang="is-IS" dirty="0" smtClean="0"/>
              <a:t>) er algengur um allt land í grasríku mólendi og gilbrekkum.  Hann hefur ýmist hvítar eða bleikfjólubláar jaðarkrónur. </a:t>
            </a:r>
            <a:endParaRPr lang="is-IS" dirty="0"/>
          </a:p>
        </p:txBody>
      </p:sp>
      <p:sp>
        <p:nvSpPr>
          <p:cNvPr id="4" name="Slide Number Placeholder 3"/>
          <p:cNvSpPr>
            <a:spLocks noGrp="1"/>
          </p:cNvSpPr>
          <p:nvPr>
            <p:ph type="sldNum" sz="quarter" idx="10"/>
          </p:nvPr>
        </p:nvSpPr>
        <p:spPr/>
        <p:txBody>
          <a:bodyPr/>
          <a:lstStyle/>
          <a:p>
            <a:fld id="{AFC229C2-3880-4310-B202-55FB4FE0D706}" type="slidenum">
              <a:rPr lang="is-IS" smtClean="0"/>
              <a:pPr/>
              <a:t>12</a:t>
            </a:fld>
            <a:endParaRPr lang="is-I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ilskyggn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is-IS" smtClean="0"/>
              <a:t>Smelltu til að breyta stíl aðaltitils</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s-IS" smtClean="0"/>
              <a:t>Smelltu til að breyta stíl aðalundirtitla</a:t>
            </a:r>
            <a:endParaRPr lang="en-US" dirty="0"/>
          </a:p>
        </p:txBody>
      </p:sp>
      <p:sp>
        <p:nvSpPr>
          <p:cNvPr id="4" name="Date Placeholder 3"/>
          <p:cNvSpPr>
            <a:spLocks noGrp="1"/>
          </p:cNvSpPr>
          <p:nvPr>
            <p:ph type="dt" sz="half" idx="10"/>
          </p:nvPr>
        </p:nvSpPr>
        <p:spPr/>
        <p:txBody>
          <a:bodyPr/>
          <a:lstStyle/>
          <a:p>
            <a:fld id="{B743F0EE-BF84-4315-9BAA-22204837A224}" type="datetimeFigureOut">
              <a:rPr lang="is-IS" smtClean="0"/>
              <a:pPr/>
              <a:t>28.8.2014</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B11D4B0F-3E27-4C15-8AB7-C06C50E15F03}" type="slidenum">
              <a:rPr lang="is-IS" smtClean="0"/>
              <a:pPr/>
              <a:t>‹#›</a:t>
            </a:fld>
            <a:endParaRPr lang="is-I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ill og lóðréttur tex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Smelltu til að breyta stíl aðaltitils</a:t>
            </a:r>
            <a:endParaRPr lang="en-US"/>
          </a:p>
        </p:txBody>
      </p:sp>
      <p:sp>
        <p:nvSpPr>
          <p:cNvPr id="3" name="Vertical Text Placeholder 2"/>
          <p:cNvSpPr>
            <a:spLocks noGrp="1"/>
          </p:cNvSpPr>
          <p:nvPr>
            <p:ph type="body" orient="vert" idx="1"/>
          </p:nvPr>
        </p:nvSpPr>
        <p:spPr/>
        <p:txBody>
          <a:bodyPr vert="eaVert"/>
          <a:lstStyle/>
          <a:p>
            <a:pPr lvl="0"/>
            <a:r>
              <a:rPr lang="is-IS" smtClean="0"/>
              <a:t>Smelltu til að breyta stílum aðaltexta</a:t>
            </a:r>
          </a:p>
          <a:p>
            <a:pPr lvl="1"/>
            <a:r>
              <a:rPr lang="is-IS" smtClean="0"/>
              <a:t>Annað stig</a:t>
            </a:r>
          </a:p>
          <a:p>
            <a:pPr lvl="2"/>
            <a:r>
              <a:rPr lang="is-IS" smtClean="0"/>
              <a:t>Þriðja stig</a:t>
            </a:r>
          </a:p>
          <a:p>
            <a:pPr lvl="3"/>
            <a:r>
              <a:rPr lang="is-IS" smtClean="0"/>
              <a:t>Fjórða stig</a:t>
            </a:r>
          </a:p>
          <a:p>
            <a:pPr lvl="4"/>
            <a:r>
              <a:rPr lang="is-IS" smtClean="0"/>
              <a:t>Fimmta stig</a:t>
            </a:r>
            <a:endParaRPr lang="en-US"/>
          </a:p>
        </p:txBody>
      </p:sp>
      <p:sp>
        <p:nvSpPr>
          <p:cNvPr id="4" name="Date Placeholder 3"/>
          <p:cNvSpPr>
            <a:spLocks noGrp="1"/>
          </p:cNvSpPr>
          <p:nvPr>
            <p:ph type="dt" sz="half" idx="10"/>
          </p:nvPr>
        </p:nvSpPr>
        <p:spPr/>
        <p:txBody>
          <a:bodyPr/>
          <a:lstStyle/>
          <a:p>
            <a:fld id="{B743F0EE-BF84-4315-9BAA-22204837A224}" type="datetimeFigureOut">
              <a:rPr lang="is-IS" smtClean="0"/>
              <a:pPr/>
              <a:t>28.8.2014</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B11D4B0F-3E27-4C15-8AB7-C06C50E15F03}" type="slidenum">
              <a:rPr lang="is-IS" smtClean="0"/>
              <a:pPr/>
              <a:t>‹#›</a:t>
            </a:fld>
            <a:endParaRPr lang="is-I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óðréttur titill og tex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is-IS" smtClean="0"/>
              <a:t>Smelltu til að breyta stíl aðaltitils</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is-IS" smtClean="0"/>
              <a:t>Smelltu til að breyta stílum aðaltexta</a:t>
            </a:r>
          </a:p>
          <a:p>
            <a:pPr lvl="1"/>
            <a:r>
              <a:rPr lang="is-IS" smtClean="0"/>
              <a:t>Annað stig</a:t>
            </a:r>
          </a:p>
          <a:p>
            <a:pPr lvl="2"/>
            <a:r>
              <a:rPr lang="is-IS" smtClean="0"/>
              <a:t>Þriðja stig</a:t>
            </a:r>
          </a:p>
          <a:p>
            <a:pPr lvl="3"/>
            <a:r>
              <a:rPr lang="is-IS" smtClean="0"/>
              <a:t>Fjórða stig</a:t>
            </a:r>
          </a:p>
          <a:p>
            <a:pPr lvl="4"/>
            <a:r>
              <a:rPr lang="is-IS" smtClean="0"/>
              <a:t>Fimmta stig</a:t>
            </a:r>
            <a:endParaRPr lang="en-US" dirty="0"/>
          </a:p>
        </p:txBody>
      </p:sp>
      <p:sp>
        <p:nvSpPr>
          <p:cNvPr id="4" name="Date Placeholder 3"/>
          <p:cNvSpPr>
            <a:spLocks noGrp="1"/>
          </p:cNvSpPr>
          <p:nvPr>
            <p:ph type="dt" sz="half" idx="10"/>
          </p:nvPr>
        </p:nvSpPr>
        <p:spPr/>
        <p:txBody>
          <a:bodyPr/>
          <a:lstStyle/>
          <a:p>
            <a:fld id="{B743F0EE-BF84-4315-9BAA-22204837A224}" type="datetimeFigureOut">
              <a:rPr lang="is-IS" smtClean="0"/>
              <a:pPr/>
              <a:t>28.8.2014</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B11D4B0F-3E27-4C15-8AB7-C06C50E15F03}" type="slidenum">
              <a:rPr lang="is-IS" smtClean="0"/>
              <a:pPr/>
              <a:t>‹#›</a:t>
            </a:fld>
            <a:endParaRPr lang="is-I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Smelltu til að breyta stíl aðaltitils</a:t>
            </a:r>
            <a:endParaRPr lang="en-US"/>
          </a:p>
        </p:txBody>
      </p:sp>
      <p:sp>
        <p:nvSpPr>
          <p:cNvPr id="3" name="Content Placeholder 2"/>
          <p:cNvSpPr>
            <a:spLocks noGrp="1"/>
          </p:cNvSpPr>
          <p:nvPr>
            <p:ph idx="1"/>
          </p:nvPr>
        </p:nvSpPr>
        <p:spPr/>
        <p:txBody>
          <a:bodyPr/>
          <a:lstStyle/>
          <a:p>
            <a:pPr lvl="0"/>
            <a:r>
              <a:rPr lang="is-IS" smtClean="0"/>
              <a:t>Smelltu til að breyta stílum aðaltexta</a:t>
            </a:r>
          </a:p>
          <a:p>
            <a:pPr lvl="1"/>
            <a:r>
              <a:rPr lang="is-IS" smtClean="0"/>
              <a:t>Annað stig</a:t>
            </a:r>
          </a:p>
          <a:p>
            <a:pPr lvl="2"/>
            <a:r>
              <a:rPr lang="is-IS" smtClean="0"/>
              <a:t>Þriðja stig</a:t>
            </a:r>
          </a:p>
          <a:p>
            <a:pPr lvl="3"/>
            <a:r>
              <a:rPr lang="is-IS" smtClean="0"/>
              <a:t>Fjórða stig</a:t>
            </a:r>
          </a:p>
          <a:p>
            <a:pPr lvl="4"/>
            <a:r>
              <a:rPr lang="is-IS" smtClean="0"/>
              <a:t>Fimmta stig</a:t>
            </a:r>
            <a:endParaRPr lang="en-US"/>
          </a:p>
        </p:txBody>
      </p:sp>
      <p:sp>
        <p:nvSpPr>
          <p:cNvPr id="4" name="Date Placeholder 3"/>
          <p:cNvSpPr>
            <a:spLocks noGrp="1"/>
          </p:cNvSpPr>
          <p:nvPr>
            <p:ph type="dt" sz="half" idx="10"/>
          </p:nvPr>
        </p:nvSpPr>
        <p:spPr/>
        <p:txBody>
          <a:bodyPr/>
          <a:lstStyle/>
          <a:p>
            <a:fld id="{B743F0EE-BF84-4315-9BAA-22204837A224}" type="datetimeFigureOut">
              <a:rPr lang="is-IS" smtClean="0"/>
              <a:pPr/>
              <a:t>28.8.2014</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B11D4B0F-3E27-4C15-8AB7-C06C50E15F03}" type="slidenum">
              <a:rPr lang="is-IS" smtClean="0"/>
              <a:pPr/>
              <a:t>‹#›</a:t>
            </a:fld>
            <a:endParaRPr lang="is-I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Kaflafyrirsög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is-IS" smtClean="0"/>
              <a:t>Smelltu til að breyta stíl aðaltitils</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s-IS" smtClean="0"/>
              <a:t>Smelltu til að breyta stílum aðaltexta</a:t>
            </a:r>
          </a:p>
        </p:txBody>
      </p:sp>
      <p:sp>
        <p:nvSpPr>
          <p:cNvPr id="4" name="Date Placeholder 3"/>
          <p:cNvSpPr>
            <a:spLocks noGrp="1"/>
          </p:cNvSpPr>
          <p:nvPr>
            <p:ph type="dt" sz="half" idx="10"/>
          </p:nvPr>
        </p:nvSpPr>
        <p:spPr/>
        <p:txBody>
          <a:bodyPr/>
          <a:lstStyle/>
          <a:p>
            <a:fld id="{B743F0EE-BF84-4315-9BAA-22204837A224}" type="datetimeFigureOut">
              <a:rPr lang="is-IS" smtClean="0"/>
              <a:pPr/>
              <a:t>28.8.2014</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B11D4B0F-3E27-4C15-8AB7-C06C50E15F03}" type="slidenum">
              <a:rPr lang="is-IS" smtClean="0"/>
              <a:pPr/>
              <a:t>‹#›</a:t>
            </a:fld>
            <a:endParaRPr lang="is-I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ö efnisatrið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Smelltu til að breyta stíl aðaltitils</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Smelltu til að breyta stílum aðaltexta</a:t>
            </a:r>
          </a:p>
          <a:p>
            <a:pPr lvl="1"/>
            <a:r>
              <a:rPr lang="is-IS" smtClean="0"/>
              <a:t>Annað stig</a:t>
            </a:r>
          </a:p>
          <a:p>
            <a:pPr lvl="2"/>
            <a:r>
              <a:rPr lang="is-IS" smtClean="0"/>
              <a:t>Þriðja stig</a:t>
            </a:r>
          </a:p>
          <a:p>
            <a:pPr lvl="3"/>
            <a:r>
              <a:rPr lang="is-IS" smtClean="0"/>
              <a:t>Fjórða stig</a:t>
            </a:r>
          </a:p>
          <a:p>
            <a:pPr lvl="4"/>
            <a:r>
              <a:rPr lang="is-IS" smtClean="0"/>
              <a:t>Fimmta stig</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Smelltu til að breyta stílum aðaltexta</a:t>
            </a:r>
          </a:p>
          <a:p>
            <a:pPr lvl="1"/>
            <a:r>
              <a:rPr lang="is-IS" smtClean="0"/>
              <a:t>Annað stig</a:t>
            </a:r>
          </a:p>
          <a:p>
            <a:pPr lvl="2"/>
            <a:r>
              <a:rPr lang="is-IS" smtClean="0"/>
              <a:t>Þriðja stig</a:t>
            </a:r>
          </a:p>
          <a:p>
            <a:pPr lvl="3"/>
            <a:r>
              <a:rPr lang="is-IS" smtClean="0"/>
              <a:t>Fjórða stig</a:t>
            </a:r>
          </a:p>
          <a:p>
            <a:pPr lvl="4"/>
            <a:r>
              <a:rPr lang="is-IS" smtClean="0"/>
              <a:t>Fimmta stig</a:t>
            </a:r>
            <a:endParaRPr lang="en-US" dirty="0"/>
          </a:p>
        </p:txBody>
      </p:sp>
      <p:sp>
        <p:nvSpPr>
          <p:cNvPr id="5" name="Date Placeholder 4"/>
          <p:cNvSpPr>
            <a:spLocks noGrp="1"/>
          </p:cNvSpPr>
          <p:nvPr>
            <p:ph type="dt" sz="half" idx="10"/>
          </p:nvPr>
        </p:nvSpPr>
        <p:spPr/>
        <p:txBody>
          <a:bodyPr/>
          <a:lstStyle/>
          <a:p>
            <a:fld id="{B743F0EE-BF84-4315-9BAA-22204837A224}" type="datetimeFigureOut">
              <a:rPr lang="is-IS" smtClean="0"/>
              <a:pPr/>
              <a:t>28.8.2014</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B11D4B0F-3E27-4C15-8AB7-C06C50E15F03}" type="slidenum">
              <a:rPr lang="is-IS" smtClean="0"/>
              <a:pPr/>
              <a:t>‹#›</a:t>
            </a:fld>
            <a:endParaRPr lang="is-I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anburðu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smtClean="0"/>
              <a:t>Smelltu til að breyta stíl aðaltitils</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Smelltu til að breyta stílum aðaltexta</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Smelltu til að breyta stílum aðaltexta</a:t>
            </a:r>
          </a:p>
          <a:p>
            <a:pPr lvl="1"/>
            <a:r>
              <a:rPr lang="is-IS" smtClean="0"/>
              <a:t>Annað stig</a:t>
            </a:r>
          </a:p>
          <a:p>
            <a:pPr lvl="2"/>
            <a:r>
              <a:rPr lang="is-IS" smtClean="0"/>
              <a:t>Þriðja stig</a:t>
            </a:r>
          </a:p>
          <a:p>
            <a:pPr lvl="3"/>
            <a:r>
              <a:rPr lang="is-IS" smtClean="0"/>
              <a:t>Fjórða stig</a:t>
            </a:r>
          </a:p>
          <a:p>
            <a:pPr lvl="4"/>
            <a:r>
              <a:rPr lang="is-IS" smtClean="0"/>
              <a:t>Fimmta stig</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Smelltu til að breyta stílum aðaltexta</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Smelltu til að breyta stílum aðaltexta</a:t>
            </a:r>
          </a:p>
          <a:p>
            <a:pPr lvl="1"/>
            <a:r>
              <a:rPr lang="is-IS" smtClean="0"/>
              <a:t>Annað stig</a:t>
            </a:r>
          </a:p>
          <a:p>
            <a:pPr lvl="2"/>
            <a:r>
              <a:rPr lang="is-IS" smtClean="0"/>
              <a:t>Þriðja stig</a:t>
            </a:r>
          </a:p>
          <a:p>
            <a:pPr lvl="3"/>
            <a:r>
              <a:rPr lang="is-IS" smtClean="0"/>
              <a:t>Fjórða stig</a:t>
            </a:r>
          </a:p>
          <a:p>
            <a:pPr lvl="4"/>
            <a:r>
              <a:rPr lang="is-IS" smtClean="0"/>
              <a:t>Fimmta stig</a:t>
            </a:r>
            <a:endParaRPr lang="en-US" dirty="0"/>
          </a:p>
        </p:txBody>
      </p:sp>
      <p:sp>
        <p:nvSpPr>
          <p:cNvPr id="7" name="Date Placeholder 6"/>
          <p:cNvSpPr>
            <a:spLocks noGrp="1"/>
          </p:cNvSpPr>
          <p:nvPr>
            <p:ph type="dt" sz="half" idx="10"/>
          </p:nvPr>
        </p:nvSpPr>
        <p:spPr/>
        <p:txBody>
          <a:bodyPr/>
          <a:lstStyle/>
          <a:p>
            <a:fld id="{B743F0EE-BF84-4315-9BAA-22204837A224}" type="datetimeFigureOut">
              <a:rPr lang="is-IS" smtClean="0"/>
              <a:pPr/>
              <a:t>28.8.2014</a:t>
            </a:fld>
            <a:endParaRPr lang="is-IS"/>
          </a:p>
        </p:txBody>
      </p:sp>
      <p:sp>
        <p:nvSpPr>
          <p:cNvPr id="8" name="Footer Placeholder 7"/>
          <p:cNvSpPr>
            <a:spLocks noGrp="1"/>
          </p:cNvSpPr>
          <p:nvPr>
            <p:ph type="ftr" sz="quarter" idx="11"/>
          </p:nvPr>
        </p:nvSpPr>
        <p:spPr/>
        <p:txBody>
          <a:bodyPr/>
          <a:lstStyle/>
          <a:p>
            <a:endParaRPr lang="is-IS"/>
          </a:p>
        </p:txBody>
      </p:sp>
      <p:sp>
        <p:nvSpPr>
          <p:cNvPr id="9" name="Slide Number Placeholder 8"/>
          <p:cNvSpPr>
            <a:spLocks noGrp="1"/>
          </p:cNvSpPr>
          <p:nvPr>
            <p:ph type="sldNum" sz="quarter" idx="12"/>
          </p:nvPr>
        </p:nvSpPr>
        <p:spPr/>
        <p:txBody>
          <a:bodyPr/>
          <a:lstStyle/>
          <a:p>
            <a:fld id="{B11D4B0F-3E27-4C15-8AB7-C06C50E15F03}" type="slidenum">
              <a:rPr lang="is-IS" smtClean="0"/>
              <a:pPr/>
              <a:t>‹#›</a:t>
            </a:fld>
            <a:endParaRPr lang="is-I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ðeins titi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Smelltu til að breyta stíl aðaltitils</a:t>
            </a:r>
            <a:endParaRPr lang="en-US"/>
          </a:p>
        </p:txBody>
      </p:sp>
      <p:sp>
        <p:nvSpPr>
          <p:cNvPr id="3" name="Date Placeholder 2"/>
          <p:cNvSpPr>
            <a:spLocks noGrp="1"/>
          </p:cNvSpPr>
          <p:nvPr>
            <p:ph type="dt" sz="half" idx="10"/>
          </p:nvPr>
        </p:nvSpPr>
        <p:spPr/>
        <p:txBody>
          <a:bodyPr/>
          <a:lstStyle/>
          <a:p>
            <a:fld id="{B743F0EE-BF84-4315-9BAA-22204837A224}" type="datetimeFigureOut">
              <a:rPr lang="is-IS" smtClean="0"/>
              <a:pPr/>
              <a:t>28.8.2014</a:t>
            </a:fld>
            <a:endParaRPr lang="is-IS"/>
          </a:p>
        </p:txBody>
      </p:sp>
      <p:sp>
        <p:nvSpPr>
          <p:cNvPr id="4" name="Footer Placeholder 3"/>
          <p:cNvSpPr>
            <a:spLocks noGrp="1"/>
          </p:cNvSpPr>
          <p:nvPr>
            <p:ph type="ftr" sz="quarter" idx="11"/>
          </p:nvPr>
        </p:nvSpPr>
        <p:spPr/>
        <p:txBody>
          <a:bodyPr/>
          <a:lstStyle/>
          <a:p>
            <a:endParaRPr lang="is-IS"/>
          </a:p>
        </p:txBody>
      </p:sp>
      <p:sp>
        <p:nvSpPr>
          <p:cNvPr id="5" name="Slide Number Placeholder 4"/>
          <p:cNvSpPr>
            <a:spLocks noGrp="1"/>
          </p:cNvSpPr>
          <p:nvPr>
            <p:ph type="sldNum" sz="quarter" idx="12"/>
          </p:nvPr>
        </p:nvSpPr>
        <p:spPr/>
        <p:txBody>
          <a:bodyPr/>
          <a:lstStyle/>
          <a:p>
            <a:fld id="{B11D4B0F-3E27-4C15-8AB7-C06C50E15F03}" type="slidenum">
              <a:rPr lang="is-IS" smtClean="0"/>
              <a:pPr/>
              <a:t>‹#›</a:t>
            </a:fld>
            <a:endParaRPr lang="is-I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Aut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43F0EE-BF84-4315-9BAA-22204837A224}" type="datetimeFigureOut">
              <a:rPr lang="is-IS" smtClean="0"/>
              <a:pPr/>
              <a:t>28.8.2014</a:t>
            </a:fld>
            <a:endParaRPr lang="is-IS"/>
          </a:p>
        </p:txBody>
      </p:sp>
      <p:sp>
        <p:nvSpPr>
          <p:cNvPr id="3" name="Footer Placeholder 2"/>
          <p:cNvSpPr>
            <a:spLocks noGrp="1"/>
          </p:cNvSpPr>
          <p:nvPr>
            <p:ph type="ftr" sz="quarter" idx="11"/>
          </p:nvPr>
        </p:nvSpPr>
        <p:spPr/>
        <p:txBody>
          <a:bodyPr/>
          <a:lstStyle/>
          <a:p>
            <a:endParaRPr lang="is-IS"/>
          </a:p>
        </p:txBody>
      </p:sp>
      <p:sp>
        <p:nvSpPr>
          <p:cNvPr id="4" name="Slide Number Placeholder 3"/>
          <p:cNvSpPr>
            <a:spLocks noGrp="1"/>
          </p:cNvSpPr>
          <p:nvPr>
            <p:ph type="sldNum" sz="quarter" idx="12"/>
          </p:nvPr>
        </p:nvSpPr>
        <p:spPr/>
        <p:txBody>
          <a:bodyPr/>
          <a:lstStyle/>
          <a:p>
            <a:fld id="{B11D4B0F-3E27-4C15-8AB7-C06C50E15F03}" type="slidenum">
              <a:rPr lang="is-IS" smtClean="0"/>
              <a:pPr/>
              <a:t>‹#›</a:t>
            </a:fld>
            <a:endParaRPr lang="is-I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Efni með skýringartext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is-IS" smtClean="0"/>
              <a:t>Smelltu til að breyta stíl aðaltitils</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smtClean="0"/>
              <a:t>Smelltu til að breyta stílum aðaltexta</a:t>
            </a:r>
          </a:p>
          <a:p>
            <a:pPr lvl="1"/>
            <a:r>
              <a:rPr lang="is-IS" smtClean="0"/>
              <a:t>Annað stig</a:t>
            </a:r>
          </a:p>
          <a:p>
            <a:pPr lvl="2"/>
            <a:r>
              <a:rPr lang="is-IS" smtClean="0"/>
              <a:t>Þriðja stig</a:t>
            </a:r>
          </a:p>
          <a:p>
            <a:pPr lvl="3"/>
            <a:r>
              <a:rPr lang="is-IS" smtClean="0"/>
              <a:t>Fjórða stig</a:t>
            </a:r>
          </a:p>
          <a:p>
            <a:pPr lvl="4"/>
            <a:r>
              <a:rPr lang="is-IS" smtClean="0"/>
              <a:t>Fimmta stig</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Smelltu til að breyta stílum aðaltexta</a:t>
            </a:r>
          </a:p>
        </p:txBody>
      </p:sp>
      <p:sp>
        <p:nvSpPr>
          <p:cNvPr id="5" name="Date Placeholder 4"/>
          <p:cNvSpPr>
            <a:spLocks noGrp="1"/>
          </p:cNvSpPr>
          <p:nvPr>
            <p:ph type="dt" sz="half" idx="10"/>
          </p:nvPr>
        </p:nvSpPr>
        <p:spPr/>
        <p:txBody>
          <a:bodyPr/>
          <a:lstStyle/>
          <a:p>
            <a:fld id="{B743F0EE-BF84-4315-9BAA-22204837A224}" type="datetimeFigureOut">
              <a:rPr lang="is-IS" smtClean="0"/>
              <a:pPr/>
              <a:t>28.8.2014</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B11D4B0F-3E27-4C15-8AB7-C06C50E15F03}" type="slidenum">
              <a:rPr lang="is-IS" smtClean="0"/>
              <a:pPr/>
              <a:t>‹#›</a:t>
            </a:fld>
            <a:endParaRPr lang="is-I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Mynd með skýringartext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is-IS" smtClean="0"/>
              <a:t>Smelltu til að breyta stíl aðaltitils</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s-IS" smtClean="0"/>
              <a:t>Smelltu á tákn til að bæta við mynd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Smelltu til að breyta stílum aðaltexta</a:t>
            </a:r>
          </a:p>
        </p:txBody>
      </p:sp>
      <p:sp>
        <p:nvSpPr>
          <p:cNvPr id="5" name="Date Placeholder 4"/>
          <p:cNvSpPr>
            <a:spLocks noGrp="1"/>
          </p:cNvSpPr>
          <p:nvPr>
            <p:ph type="dt" sz="half" idx="10"/>
          </p:nvPr>
        </p:nvSpPr>
        <p:spPr/>
        <p:txBody>
          <a:bodyPr/>
          <a:lstStyle/>
          <a:p>
            <a:fld id="{B743F0EE-BF84-4315-9BAA-22204837A224}" type="datetimeFigureOut">
              <a:rPr lang="is-IS" smtClean="0"/>
              <a:pPr/>
              <a:t>28.8.2014</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B11D4B0F-3E27-4C15-8AB7-C06C50E15F03}" type="slidenum">
              <a:rPr lang="is-IS" smtClean="0"/>
              <a:pPr/>
              <a:t>‹#›</a:t>
            </a:fld>
            <a:endParaRPr lang="is-I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is-IS" smtClean="0"/>
              <a:t>Smelltu til að breyta stíl aðaltitils</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is-IS" smtClean="0"/>
              <a:t>Smelltu til að breyta stílum aðaltexta</a:t>
            </a:r>
          </a:p>
          <a:p>
            <a:pPr lvl="1"/>
            <a:r>
              <a:rPr lang="is-IS" smtClean="0"/>
              <a:t>Annað stig</a:t>
            </a:r>
          </a:p>
          <a:p>
            <a:pPr lvl="2"/>
            <a:r>
              <a:rPr lang="is-IS" smtClean="0"/>
              <a:t>Þriðja stig</a:t>
            </a:r>
          </a:p>
          <a:p>
            <a:pPr lvl="3"/>
            <a:r>
              <a:rPr lang="is-IS" smtClean="0"/>
              <a:t>Fjórða stig</a:t>
            </a:r>
          </a:p>
          <a:p>
            <a:pPr lvl="4"/>
            <a:r>
              <a:rPr lang="is-IS" smtClean="0"/>
              <a:t>Fimmta stig</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743F0EE-BF84-4315-9BAA-22204837A224}" type="datetimeFigureOut">
              <a:rPr lang="is-IS" smtClean="0"/>
              <a:pPr/>
              <a:t>28.8.2014</a:t>
            </a:fld>
            <a:endParaRPr lang="is-I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is-I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11D4B0F-3E27-4C15-8AB7-C06C50E15F03}" type="slidenum">
              <a:rPr lang="is-IS" smtClean="0"/>
              <a:pPr/>
              <a:t>‹#›</a:t>
            </a:fld>
            <a:endParaRPr lang="is-I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attura.is/" TargetMode="External"/><Relationship Id="rId2" Type="http://schemas.openxmlformats.org/officeDocument/2006/relationships/hyperlink" Target="http://www.floraislands.is/" TargetMode="External"/><Relationship Id="rId1" Type="http://schemas.openxmlformats.org/officeDocument/2006/relationships/slideLayout" Target="../slideLayouts/slideLayout1.xml"/><Relationship Id="rId5" Type="http://schemas.openxmlformats.org/officeDocument/2006/relationships/hyperlink" Target="http://www.ni.is/" TargetMode="External"/><Relationship Id="rId4" Type="http://schemas.openxmlformats.org/officeDocument/2006/relationships/hyperlink" Target="http://www.fauna.i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is-IS" dirty="0" smtClean="0"/>
              <a:t>Flóra Íslands</a:t>
            </a:r>
            <a:br>
              <a:rPr lang="is-IS" dirty="0" smtClean="0"/>
            </a:br>
            <a:r>
              <a:rPr lang="is-IS" sz="2800" dirty="0" smtClean="0"/>
              <a:t> villtar plöntur í nágrenni</a:t>
            </a:r>
            <a:br>
              <a:rPr lang="is-IS" sz="2800" dirty="0" smtClean="0"/>
            </a:br>
            <a:r>
              <a:rPr lang="is-IS" sz="2800" dirty="0" smtClean="0"/>
              <a:t>Garðaskóla</a:t>
            </a:r>
            <a:endParaRPr lang="is-IS" sz="2800" dirty="0"/>
          </a:p>
        </p:txBody>
      </p:sp>
      <p:sp>
        <p:nvSpPr>
          <p:cNvPr id="3" name="Subtitle 2"/>
          <p:cNvSpPr>
            <a:spLocks noGrp="1"/>
          </p:cNvSpPr>
          <p:nvPr>
            <p:ph type="subTitle" idx="1"/>
          </p:nvPr>
        </p:nvSpPr>
        <p:spPr>
          <a:xfrm>
            <a:off x="3354442" y="3539864"/>
            <a:ext cx="5114778" cy="2818094"/>
          </a:xfrm>
        </p:spPr>
        <p:txBody>
          <a:bodyPr>
            <a:normAutofit fontScale="92500" lnSpcReduction="10000"/>
          </a:bodyPr>
          <a:lstStyle/>
          <a:p>
            <a:pPr algn="ctr"/>
            <a:endParaRPr lang="is-IS" dirty="0" smtClean="0"/>
          </a:p>
          <a:p>
            <a:pPr algn="ctr"/>
            <a:r>
              <a:rPr lang="is-IS" dirty="0" smtClean="0"/>
              <a:t>Myndir fengar að láni á </a:t>
            </a:r>
          </a:p>
          <a:p>
            <a:pPr algn="ctr"/>
            <a:r>
              <a:rPr lang="is-IS" dirty="0" smtClean="0">
                <a:hlinkClick r:id="rId2"/>
              </a:rPr>
              <a:t>www.floraislands.is</a:t>
            </a:r>
            <a:endParaRPr lang="is-IS" dirty="0" smtClean="0"/>
          </a:p>
          <a:p>
            <a:pPr algn="ctr"/>
            <a:r>
              <a:rPr lang="is-IS" dirty="0" smtClean="0">
                <a:hlinkClick r:id="rId3"/>
              </a:rPr>
              <a:t>www.nattura.is</a:t>
            </a:r>
            <a:endParaRPr lang="is-IS" dirty="0" smtClean="0"/>
          </a:p>
          <a:p>
            <a:pPr algn="ctr"/>
            <a:r>
              <a:rPr lang="is-IS" dirty="0" smtClean="0">
                <a:hlinkClick r:id="rId4"/>
              </a:rPr>
              <a:t>www.fauna.is</a:t>
            </a:r>
            <a:endParaRPr lang="is-IS" dirty="0" smtClean="0"/>
          </a:p>
          <a:p>
            <a:pPr algn="ctr"/>
            <a:r>
              <a:rPr lang="is-IS" dirty="0" smtClean="0">
                <a:hlinkClick r:id="rId5"/>
              </a:rPr>
              <a:t>www.ni.is</a:t>
            </a:r>
            <a:endParaRPr lang="is-IS" dirty="0" smtClean="0"/>
          </a:p>
          <a:p>
            <a:pPr algn="ctr"/>
            <a:r>
              <a:rPr lang="is-IS" dirty="0" smtClean="0"/>
              <a:t>www1.nams.is/flora/</a:t>
            </a:r>
          </a:p>
          <a:p>
            <a:pPr algn="ctr"/>
            <a:endParaRPr lang="is-IS" dirty="0" smtClean="0"/>
          </a:p>
          <a:p>
            <a:pPr algn="ctr"/>
            <a:endParaRPr lang="is-IS" dirty="0" smtClean="0"/>
          </a:p>
          <a:p>
            <a:pPr algn="ctr"/>
            <a:endParaRPr lang="is-I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Holtasóley</a:t>
            </a:r>
            <a:br>
              <a:rPr lang="is-IS" dirty="0" smtClean="0"/>
            </a:br>
            <a:endParaRPr lang="is-IS" dirty="0"/>
          </a:p>
        </p:txBody>
      </p:sp>
      <p:pic>
        <p:nvPicPr>
          <p:cNvPr id="1026" name="Picture 2" descr="\\Bleikja\starfsmenn$\Helga\My Pictures\albúm\Sholtasoley.jpg"/>
          <p:cNvPicPr>
            <a:picLocks noGrp="1" noChangeAspect="1" noChangeArrowheads="1"/>
          </p:cNvPicPr>
          <p:nvPr>
            <p:ph idx="1"/>
          </p:nvPr>
        </p:nvPicPr>
        <p:blipFill>
          <a:blip r:embed="rId2" cstate="print"/>
          <a:srcRect/>
          <a:stretch>
            <a:fillRect/>
          </a:stretch>
        </p:blipFill>
        <p:spPr bwMode="auto">
          <a:xfrm>
            <a:off x="1428729" y="1357298"/>
            <a:ext cx="5429288" cy="50569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de-DE" dirty="0"/>
              <a:t>H</a:t>
            </a:r>
            <a:r>
              <a:rPr lang="de-DE" dirty="0" smtClean="0"/>
              <a:t>vítsmári</a:t>
            </a:r>
            <a:r>
              <a:rPr lang="is-IS" dirty="0" smtClean="0"/>
              <a:t/>
            </a:r>
            <a:br>
              <a:rPr lang="is-IS" dirty="0" smtClean="0"/>
            </a:br>
            <a:endParaRPr lang="is-IS" dirty="0"/>
          </a:p>
        </p:txBody>
      </p:sp>
      <p:pic>
        <p:nvPicPr>
          <p:cNvPr id="33794" name="Picture 2"/>
          <p:cNvPicPr>
            <a:picLocks noGrp="1" noChangeAspect="1" noChangeArrowheads="1"/>
          </p:cNvPicPr>
          <p:nvPr>
            <p:ph idx="1"/>
          </p:nvPr>
        </p:nvPicPr>
        <p:blipFill>
          <a:blip r:embed="rId3" cstate="print"/>
          <a:srcRect/>
          <a:stretch>
            <a:fillRect/>
          </a:stretch>
        </p:blipFill>
        <p:spPr bwMode="auto">
          <a:xfrm>
            <a:off x="683568" y="1340768"/>
            <a:ext cx="3585885" cy="2382052"/>
          </a:xfrm>
          <a:prstGeom prst="rect">
            <a:avLst/>
          </a:prstGeom>
          <a:noFill/>
          <a:ln w="9525">
            <a:noFill/>
            <a:miter lim="800000"/>
            <a:headEnd/>
            <a:tailEnd/>
          </a:ln>
          <a:effectLst/>
        </p:spPr>
      </p:pic>
      <p:pic>
        <p:nvPicPr>
          <p:cNvPr id="33795" name="Picture 3"/>
          <p:cNvPicPr>
            <a:picLocks noChangeAspect="1" noChangeArrowheads="1"/>
          </p:cNvPicPr>
          <p:nvPr/>
        </p:nvPicPr>
        <p:blipFill>
          <a:blip r:embed="rId4" cstate="print"/>
          <a:srcRect/>
          <a:stretch>
            <a:fillRect/>
          </a:stretch>
        </p:blipFill>
        <p:spPr bwMode="auto">
          <a:xfrm>
            <a:off x="2699792" y="2636912"/>
            <a:ext cx="6068871" cy="35004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ppt_x"/>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794"/>
                                        </p:tgtEl>
                                        <p:attrNameLst>
                                          <p:attrName>style.visibility</p:attrName>
                                        </p:attrNameLst>
                                      </p:cBhvr>
                                      <p:to>
                                        <p:strVal val="visible"/>
                                      </p:to>
                                    </p:set>
                                    <p:anim calcmode="lin" valueType="num">
                                      <p:cBhvr additive="base">
                                        <p:cTn id="11" dur="500" fill="hold"/>
                                        <p:tgtEl>
                                          <p:spTgt spid="33794"/>
                                        </p:tgtEl>
                                        <p:attrNameLst>
                                          <p:attrName>ppt_x</p:attrName>
                                        </p:attrNameLst>
                                      </p:cBhvr>
                                      <p:tavLst>
                                        <p:tav tm="0">
                                          <p:val>
                                            <p:strVal val="#ppt_x"/>
                                          </p:val>
                                        </p:tav>
                                        <p:tav tm="100000">
                                          <p:val>
                                            <p:strVal val="#ppt_x"/>
                                          </p:val>
                                        </p:tav>
                                      </p:tavLst>
                                    </p:anim>
                                    <p:anim calcmode="lin" valueType="num">
                                      <p:cBhvr additive="base">
                                        <p:cTn id="12"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Jakobsfífill</a:t>
            </a:r>
            <a:br>
              <a:rPr lang="is-IS" dirty="0" smtClean="0"/>
            </a:br>
            <a:endParaRPr lang="is-IS"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571472" y="1571612"/>
            <a:ext cx="3120023" cy="4846638"/>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3857620" y="2428868"/>
            <a:ext cx="4312006" cy="28717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Jarðarber</a:t>
            </a:r>
            <a:r>
              <a:rPr lang="is-IS" dirty="0" smtClean="0"/>
              <a:t/>
            </a:r>
            <a:br>
              <a:rPr lang="is-IS" dirty="0" smtClean="0"/>
            </a:br>
            <a:endParaRPr lang="is-IS" dirty="0"/>
          </a:p>
        </p:txBody>
      </p:sp>
      <p:sp>
        <p:nvSpPr>
          <p:cNvPr id="3" name="Textastaðgengill 2"/>
          <p:cNvSpPr>
            <a:spLocks noGrp="1"/>
          </p:cNvSpPr>
          <p:nvPr>
            <p:ph type="body" idx="1"/>
          </p:nvPr>
        </p:nvSpPr>
        <p:spPr/>
        <p:txBody>
          <a:bodyPr/>
          <a:lstStyle/>
          <a:p>
            <a:endParaRPr lang="is-IS"/>
          </a:p>
        </p:txBody>
      </p:sp>
      <p:pic>
        <p:nvPicPr>
          <p:cNvPr id="35842" name="Picture 2"/>
          <p:cNvPicPr>
            <a:picLocks noGrp="1" noChangeAspect="1" noChangeArrowheads="1"/>
          </p:cNvPicPr>
          <p:nvPr>
            <p:ph sz="half" idx="2"/>
          </p:nvPr>
        </p:nvPicPr>
        <p:blipFill>
          <a:blip r:embed="rId3" cstate="print"/>
          <a:stretch>
            <a:fillRect/>
          </a:stretch>
        </p:blipFill>
        <p:spPr bwMode="auto">
          <a:xfrm>
            <a:off x="457200" y="2939455"/>
            <a:ext cx="3932238" cy="2949178"/>
          </a:xfrm>
          <a:prstGeom prst="rect">
            <a:avLst/>
          </a:prstGeom>
          <a:noFill/>
          <a:ln w="9525">
            <a:noFill/>
            <a:miter lim="800000"/>
            <a:headEnd/>
            <a:tailEnd/>
          </a:ln>
          <a:effectLst/>
        </p:spPr>
      </p:pic>
      <p:sp>
        <p:nvSpPr>
          <p:cNvPr id="4" name="Textastaðgengill 3"/>
          <p:cNvSpPr>
            <a:spLocks noGrp="1"/>
          </p:cNvSpPr>
          <p:nvPr>
            <p:ph type="body" sz="quarter" idx="3"/>
          </p:nvPr>
        </p:nvSpPr>
        <p:spPr/>
        <p:txBody>
          <a:bodyPr/>
          <a:lstStyle/>
          <a:p>
            <a:endParaRPr lang="is-IS"/>
          </a:p>
        </p:txBody>
      </p:sp>
      <p:pic>
        <p:nvPicPr>
          <p:cNvPr id="6" name="Staðgengill efnis 5"/>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rot="5400000">
            <a:off x="3271855" y="1776817"/>
            <a:ext cx="6272698" cy="352839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wipe(down)">
                                      <p:cBhvr>
                                        <p:cTn id="7" dur="5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de-DE" dirty="0" smtClean="0"/>
              <a:t>Krossfífill</a:t>
            </a:r>
            <a:r>
              <a:rPr lang="is-IS" dirty="0" smtClean="0"/>
              <a:t/>
            </a:r>
            <a:br>
              <a:rPr lang="is-IS" dirty="0" smtClean="0"/>
            </a:br>
            <a:endParaRPr lang="is-I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2616235" y="959025"/>
            <a:ext cx="3313087" cy="5497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de-DE" dirty="0" smtClean="0"/>
              <a:t>Krækilyng</a:t>
            </a:r>
            <a:r>
              <a:rPr lang="is-IS" dirty="0" smtClean="0"/>
              <a:t/>
            </a:r>
            <a:br>
              <a:rPr lang="is-IS" dirty="0" smtClean="0"/>
            </a:br>
            <a:endParaRPr lang="is-IS" dirty="0"/>
          </a:p>
        </p:txBody>
      </p:sp>
      <p:pic>
        <p:nvPicPr>
          <p:cNvPr id="2050" name="Picture 2"/>
          <p:cNvPicPr>
            <a:picLocks noGrp="1" noChangeAspect="1" noChangeArrowheads="1"/>
          </p:cNvPicPr>
          <p:nvPr>
            <p:ph idx="1"/>
          </p:nvPr>
        </p:nvPicPr>
        <p:blipFill>
          <a:blip r:embed="rId3" cstate="print"/>
          <a:stretch>
            <a:fillRect/>
          </a:stretch>
        </p:blipFill>
        <p:spPr bwMode="auto">
          <a:xfrm>
            <a:off x="3435179" y="3280027"/>
            <a:ext cx="2273641" cy="1517146"/>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1475656" y="1340768"/>
            <a:ext cx="6381768" cy="42358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00"/>
                                        <p:tgtEl>
                                          <p:spTgt spid="2051"/>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is-IS" dirty="0" smtClean="0"/>
              <a:t>Lambagras</a:t>
            </a:r>
            <a:endParaRPr lang="is-IS"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0" y="1428735"/>
            <a:ext cx="4286248" cy="2763099"/>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4324348" y="3714752"/>
            <a:ext cx="4373874" cy="29289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par>
                                <p:cTn id="8" presetID="10" presetClass="entr" presetSubtype="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fade">
                                      <p:cBhvr>
                                        <p:cTn id="10" dur="2000"/>
                                        <p:tgtEl>
                                          <p:spTgt spid="61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Ljónslappi</a:t>
            </a:r>
            <a:r>
              <a:rPr lang="is-IS" dirty="0" smtClean="0"/>
              <a:t/>
            </a:r>
            <a:br>
              <a:rPr lang="is-IS" dirty="0" smtClean="0"/>
            </a:br>
            <a:endParaRPr lang="is-IS" dirty="0"/>
          </a:p>
        </p:txBody>
      </p:sp>
      <p:pic>
        <p:nvPicPr>
          <p:cNvPr id="5122" name="Picture 2"/>
          <p:cNvPicPr>
            <a:picLocks noGrp="1" noChangeAspect="1" noChangeArrowheads="1"/>
          </p:cNvPicPr>
          <p:nvPr>
            <p:ph idx="1"/>
          </p:nvPr>
        </p:nvPicPr>
        <p:blipFill>
          <a:blip r:embed="rId3" cstate="print"/>
          <a:stretch>
            <a:fillRect/>
          </a:stretch>
        </p:blipFill>
        <p:spPr bwMode="auto">
          <a:xfrm>
            <a:off x="2047875" y="2314575"/>
            <a:ext cx="5048250" cy="34480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de-DE" dirty="0" smtClean="0"/>
              <a:t>Maríustakkur</a:t>
            </a:r>
            <a:r>
              <a:rPr lang="is-IS" dirty="0" smtClean="0"/>
              <a:t/>
            </a:r>
            <a:br>
              <a:rPr lang="is-IS" dirty="0" smtClean="0"/>
            </a:br>
            <a:endParaRPr lang="is-IS" dirty="0"/>
          </a:p>
        </p:txBody>
      </p:sp>
      <p:pic>
        <p:nvPicPr>
          <p:cNvPr id="9218" name="Picture 2"/>
          <p:cNvPicPr>
            <a:picLocks noGrp="1" noChangeAspect="1" noChangeArrowheads="1"/>
          </p:cNvPicPr>
          <p:nvPr>
            <p:ph idx="1"/>
          </p:nvPr>
        </p:nvPicPr>
        <p:blipFill>
          <a:blip r:embed="rId3" cstate="print"/>
          <a:srcRect/>
          <a:stretch>
            <a:fillRect/>
          </a:stretch>
        </p:blipFill>
        <p:spPr bwMode="auto">
          <a:xfrm>
            <a:off x="571472" y="1142984"/>
            <a:ext cx="5048250" cy="34290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cstate="print"/>
          <a:srcRect/>
          <a:stretch>
            <a:fillRect/>
          </a:stretch>
        </p:blipFill>
        <p:spPr bwMode="auto">
          <a:xfrm>
            <a:off x="5715008" y="4572008"/>
            <a:ext cx="3167063" cy="20269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wipe(down)">
                                      <p:cBhvr>
                                        <p:cTn id="12" dur="5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Ólafssúra</a:t>
            </a:r>
            <a:br>
              <a:rPr lang="is-IS" dirty="0" smtClean="0"/>
            </a:br>
            <a:endParaRPr lang="is-IS" dirty="0"/>
          </a:p>
        </p:txBody>
      </p:sp>
      <p:pic>
        <p:nvPicPr>
          <p:cNvPr id="7" name="Picture 3"/>
          <p:cNvPicPr>
            <a:picLocks noGrp="1" noChangeAspect="1" noChangeArrowheads="1"/>
          </p:cNvPicPr>
          <p:nvPr>
            <p:ph idx="1"/>
          </p:nvPr>
        </p:nvPicPr>
        <p:blipFill>
          <a:blip r:embed="rId3" cstate="print"/>
          <a:stretch>
            <a:fillRect/>
          </a:stretch>
        </p:blipFill>
        <p:spPr bwMode="auto">
          <a:xfrm>
            <a:off x="927157" y="1600200"/>
            <a:ext cx="7289686" cy="4876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s-IS" dirty="0" smtClean="0"/>
              <a:t>Baldursbrá</a:t>
            </a:r>
            <a:endParaRPr lang="is-IS" dirty="0"/>
          </a:p>
        </p:txBody>
      </p:sp>
      <p:pic>
        <p:nvPicPr>
          <p:cNvPr id="4" name="Picture 2"/>
          <p:cNvPicPr>
            <a:picLocks noGrp="1" noChangeAspect="1" noChangeArrowheads="1"/>
          </p:cNvPicPr>
          <p:nvPr>
            <p:ph idx="1"/>
          </p:nvPr>
        </p:nvPicPr>
        <p:blipFill>
          <a:blip r:embed="rId3" cstate="print"/>
          <a:stretch>
            <a:fillRect/>
          </a:stretch>
        </p:blipFill>
        <p:spPr bwMode="auto">
          <a:xfrm>
            <a:off x="1476375" y="1714500"/>
            <a:ext cx="6191250" cy="4648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Sortulyng</a:t>
            </a:r>
            <a:br>
              <a:rPr lang="is-IS" dirty="0" smtClean="0"/>
            </a:br>
            <a:endParaRPr lang="is-IS" dirty="0"/>
          </a:p>
        </p:txBody>
      </p:sp>
      <p:pic>
        <p:nvPicPr>
          <p:cNvPr id="14338" name="Picture 2"/>
          <p:cNvPicPr>
            <a:picLocks noGrp="1" noChangeAspect="1" noChangeArrowheads="1"/>
          </p:cNvPicPr>
          <p:nvPr>
            <p:ph idx="1"/>
          </p:nvPr>
        </p:nvPicPr>
        <p:blipFill>
          <a:blip r:embed="rId3" cstate="print"/>
          <a:srcRect/>
          <a:stretch>
            <a:fillRect/>
          </a:stretch>
        </p:blipFill>
        <p:spPr bwMode="auto">
          <a:xfrm>
            <a:off x="845608" y="1609725"/>
            <a:ext cx="2869136" cy="2151853"/>
          </a:xfrm>
          <a:prstGeom prst="rect">
            <a:avLst/>
          </a:prstGeom>
          <a:noFill/>
          <a:ln w="9525">
            <a:noFill/>
            <a:miter lim="800000"/>
            <a:headEnd/>
            <a:tailEnd/>
          </a:ln>
          <a:effectLst/>
        </p:spPr>
      </p:pic>
      <p:pic>
        <p:nvPicPr>
          <p:cNvPr id="14340" name="Picture 4"/>
          <p:cNvPicPr>
            <a:picLocks noChangeAspect="1" noChangeArrowheads="1"/>
          </p:cNvPicPr>
          <p:nvPr/>
        </p:nvPicPr>
        <p:blipFill>
          <a:blip r:embed="rId4" cstate="print"/>
          <a:srcRect/>
          <a:stretch>
            <a:fillRect/>
          </a:stretch>
        </p:blipFill>
        <p:spPr bwMode="auto">
          <a:xfrm>
            <a:off x="3214678" y="3000372"/>
            <a:ext cx="4857768" cy="364332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anim calcmode="lin" valueType="num">
                                      <p:cBhvr additive="base">
                                        <p:cTn id="11" dur="500" fill="hold"/>
                                        <p:tgtEl>
                                          <p:spTgt spid="14338"/>
                                        </p:tgtEl>
                                        <p:attrNameLst>
                                          <p:attrName>ppt_x</p:attrName>
                                        </p:attrNameLst>
                                      </p:cBhvr>
                                      <p:tavLst>
                                        <p:tav tm="0">
                                          <p:val>
                                            <p:strVal val="#ppt_x"/>
                                          </p:val>
                                        </p:tav>
                                        <p:tav tm="100000">
                                          <p:val>
                                            <p:strVal val="#ppt_x"/>
                                          </p:val>
                                        </p:tav>
                                      </p:tavLst>
                                    </p:anim>
                                    <p:anim calcmode="lin" valueType="num">
                                      <p:cBhvr additive="base">
                                        <p:cTn id="12"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Túnfífill</a:t>
            </a:r>
            <a:br>
              <a:rPr lang="is-IS" dirty="0" smtClean="0"/>
            </a:br>
            <a:endParaRPr lang="is-IS" dirty="0"/>
          </a:p>
        </p:txBody>
      </p:sp>
      <p:pic>
        <p:nvPicPr>
          <p:cNvPr id="16386" name="Picture 2"/>
          <p:cNvPicPr>
            <a:picLocks noGrp="1" noChangeAspect="1" noChangeArrowheads="1"/>
          </p:cNvPicPr>
          <p:nvPr>
            <p:ph idx="1"/>
          </p:nvPr>
        </p:nvPicPr>
        <p:blipFill>
          <a:blip r:embed="rId3" cstate="print"/>
          <a:srcRect/>
          <a:stretch>
            <a:fillRect/>
          </a:stretch>
        </p:blipFill>
        <p:spPr bwMode="auto">
          <a:xfrm>
            <a:off x="857224" y="1428736"/>
            <a:ext cx="2998756" cy="4846638"/>
          </a:xfrm>
          <a:prstGeom prst="rect">
            <a:avLst/>
          </a:prstGeom>
          <a:noFill/>
          <a:ln w="9525">
            <a:noFill/>
            <a:miter lim="800000"/>
            <a:headEnd/>
            <a:tailEnd/>
          </a:ln>
          <a:effectLst/>
        </p:spPr>
      </p:pic>
      <p:pic>
        <p:nvPicPr>
          <p:cNvPr id="16387" name="Picture 3"/>
          <p:cNvPicPr>
            <a:picLocks noChangeAspect="1" noChangeArrowheads="1"/>
          </p:cNvPicPr>
          <p:nvPr/>
        </p:nvPicPr>
        <p:blipFill>
          <a:blip r:embed="rId4" cstate="print"/>
          <a:srcRect/>
          <a:stretch>
            <a:fillRect/>
          </a:stretch>
        </p:blipFill>
        <p:spPr bwMode="auto">
          <a:xfrm>
            <a:off x="4357686" y="2357430"/>
            <a:ext cx="3753607" cy="285274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386"/>
                                        </p:tgtEl>
                                        <p:attrNameLst>
                                          <p:attrName>style.visibility</p:attrName>
                                        </p:attrNameLst>
                                      </p:cBhvr>
                                      <p:to>
                                        <p:strVal val="visible"/>
                                      </p:to>
                                    </p:set>
                                    <p:anim calcmode="lin" valueType="num">
                                      <p:cBhvr additive="base">
                                        <p:cTn id="11" dur="500" fill="hold"/>
                                        <p:tgtEl>
                                          <p:spTgt spid="16386"/>
                                        </p:tgtEl>
                                        <p:attrNameLst>
                                          <p:attrName>ppt_x</p:attrName>
                                        </p:attrNameLst>
                                      </p:cBhvr>
                                      <p:tavLst>
                                        <p:tav tm="0">
                                          <p:val>
                                            <p:strVal val="#ppt_x"/>
                                          </p:val>
                                        </p:tav>
                                        <p:tav tm="100000">
                                          <p:val>
                                            <p:strVal val="#ppt_x"/>
                                          </p:val>
                                        </p:tav>
                                      </p:tavLst>
                                    </p:anim>
                                    <p:anim calcmode="lin" valueType="num">
                                      <p:cBhvr additive="base">
                                        <p:cTn id="12"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Vallhumall</a:t>
            </a:r>
            <a:br>
              <a:rPr lang="is-IS" dirty="0" smtClean="0"/>
            </a:br>
            <a:endParaRPr lang="is-IS" dirty="0"/>
          </a:p>
        </p:txBody>
      </p:sp>
      <p:pic>
        <p:nvPicPr>
          <p:cNvPr id="21506" name="Picture 2"/>
          <p:cNvPicPr>
            <a:picLocks noGrp="1" noChangeAspect="1" noChangeArrowheads="1"/>
          </p:cNvPicPr>
          <p:nvPr>
            <p:ph idx="1"/>
          </p:nvPr>
        </p:nvPicPr>
        <p:blipFill>
          <a:blip r:embed="rId3" cstate="print"/>
          <a:stretch>
            <a:fillRect/>
          </a:stretch>
        </p:blipFill>
        <p:spPr bwMode="auto">
          <a:xfrm>
            <a:off x="4355976" y="1357298"/>
            <a:ext cx="3262037" cy="4876800"/>
          </a:xfrm>
          <a:prstGeom prst="rect">
            <a:avLst/>
          </a:prstGeom>
          <a:noFill/>
          <a:ln w="9525">
            <a:noFill/>
            <a:miter lim="800000"/>
            <a:headEnd/>
            <a:tailEnd/>
          </a:ln>
          <a:effectLst/>
        </p:spPr>
      </p:pic>
      <p:pic>
        <p:nvPicPr>
          <p:cNvPr id="21508" name="Picture 4"/>
          <p:cNvPicPr>
            <a:picLocks noChangeAspect="1" noChangeArrowheads="1"/>
          </p:cNvPicPr>
          <p:nvPr/>
        </p:nvPicPr>
        <p:blipFill>
          <a:blip r:embed="rId4" cstate="print"/>
          <a:srcRect/>
          <a:stretch>
            <a:fillRect/>
          </a:stretch>
        </p:blipFill>
        <p:spPr bwMode="auto">
          <a:xfrm>
            <a:off x="642910" y="1357298"/>
            <a:ext cx="3297633" cy="492919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cBhvr additive="base">
                                        <p:cTn id="11" dur="500" fill="hold"/>
                                        <p:tgtEl>
                                          <p:spTgt spid="21506"/>
                                        </p:tgtEl>
                                        <p:attrNameLst>
                                          <p:attrName>ppt_x</p:attrName>
                                        </p:attrNameLst>
                                      </p:cBhvr>
                                      <p:tavLst>
                                        <p:tav tm="0">
                                          <p:val>
                                            <p:strVal val="#ppt_x"/>
                                          </p:val>
                                        </p:tav>
                                        <p:tav tm="100000">
                                          <p:val>
                                            <p:strVal val="#ppt_x"/>
                                          </p:val>
                                        </p:tav>
                                      </p:tavLst>
                                    </p:anim>
                                    <p:anim calcmode="lin" valueType="num">
                                      <p:cBhvr additive="base">
                                        <p:cTn id="12"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s-IS" dirty="0" smtClean="0"/>
              <a:t>Beitilyng</a:t>
            </a:r>
            <a:endParaRPr lang="is-IS" dirty="0"/>
          </a:p>
        </p:txBody>
      </p:sp>
      <p:pic>
        <p:nvPicPr>
          <p:cNvPr id="4" name="Content Placeholder 3" descr="250px-CallunaVulgaris.jpg"/>
          <p:cNvPicPr>
            <a:picLocks noGrp="1" noChangeAspect="1"/>
          </p:cNvPicPr>
          <p:nvPr>
            <p:ph idx="1"/>
          </p:nvPr>
        </p:nvPicPr>
        <p:blipFill>
          <a:blip r:embed="rId3" cstate="print"/>
          <a:stretch>
            <a:fillRect/>
          </a:stretch>
        </p:blipFill>
        <p:spPr>
          <a:xfrm>
            <a:off x="2051720" y="1556792"/>
            <a:ext cx="5391039" cy="459316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s-IS" dirty="0" smtClean="0"/>
              <a:t>Blóðberg</a:t>
            </a:r>
            <a:endParaRPr lang="is-IS" dirty="0"/>
          </a:p>
        </p:txBody>
      </p:sp>
      <p:pic>
        <p:nvPicPr>
          <p:cNvPr id="8" name="Content Placeholder 7" descr="images.jpg"/>
          <p:cNvPicPr>
            <a:picLocks noGrp="1" noChangeAspect="1"/>
          </p:cNvPicPr>
          <p:nvPr>
            <p:ph idx="1"/>
          </p:nvPr>
        </p:nvPicPr>
        <p:blipFill>
          <a:blip r:embed="rId3" cstate="print"/>
          <a:stretch>
            <a:fillRect/>
          </a:stretch>
        </p:blipFill>
        <p:spPr>
          <a:xfrm>
            <a:off x="4572001" y="3566630"/>
            <a:ext cx="3293356" cy="2476027"/>
          </a:xfrm>
        </p:spPr>
      </p:pic>
      <p:pic>
        <p:nvPicPr>
          <p:cNvPr id="1026" name="Picture 2" descr="http://frontpage.simnet.is/runosk/images/blodberg.jpg"/>
          <p:cNvPicPr>
            <a:picLocks noChangeAspect="1" noChangeArrowheads="1"/>
          </p:cNvPicPr>
          <p:nvPr/>
        </p:nvPicPr>
        <p:blipFill>
          <a:blip r:embed="rId4" cstate="print"/>
          <a:srcRect/>
          <a:stretch>
            <a:fillRect/>
          </a:stretch>
        </p:blipFill>
        <p:spPr bwMode="auto">
          <a:xfrm>
            <a:off x="214282" y="1700808"/>
            <a:ext cx="4898253" cy="33607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s-IS" dirty="0" smtClean="0"/>
              <a:t>Gulmaðra</a:t>
            </a:r>
            <a:endParaRPr lang="is-IS" dirty="0"/>
          </a:p>
        </p:txBody>
      </p:sp>
      <p:pic>
        <p:nvPicPr>
          <p:cNvPr id="6" name="Content Placeholder 5" descr="Gulmaðra.jpg"/>
          <p:cNvPicPr>
            <a:picLocks noGrp="1" noChangeAspect="1"/>
          </p:cNvPicPr>
          <p:nvPr>
            <p:ph idx="1"/>
          </p:nvPr>
        </p:nvPicPr>
        <p:blipFill>
          <a:blip r:embed="rId3" cstate="print"/>
          <a:stretch>
            <a:fillRect/>
          </a:stretch>
        </p:blipFill>
        <p:spPr>
          <a:xfrm>
            <a:off x="1270000" y="1835150"/>
            <a:ext cx="6604000" cy="44069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p:cNvSpPr>
            <a:spLocks noGrp="1"/>
          </p:cNvSpPr>
          <p:nvPr>
            <p:ph type="title"/>
          </p:nvPr>
        </p:nvSpPr>
        <p:spPr/>
        <p:txBody>
          <a:bodyPr/>
          <a:lstStyle/>
          <a:p>
            <a:pPr algn="ctr"/>
            <a:r>
              <a:rPr lang="is-IS" dirty="0" smtClean="0"/>
              <a:t>Hrútaberjalyng</a:t>
            </a:r>
            <a:endParaRPr lang="is-IS" dirty="0"/>
          </a:p>
        </p:txBody>
      </p:sp>
      <p:pic>
        <p:nvPicPr>
          <p:cNvPr id="4" name="Staðgengill efnis 3" descr="rubussax1b.jpg"/>
          <p:cNvPicPr>
            <a:picLocks noGrp="1" noChangeAspect="1"/>
          </p:cNvPicPr>
          <p:nvPr>
            <p:ph idx="1"/>
          </p:nvPr>
        </p:nvPicPr>
        <p:blipFill>
          <a:blip r:embed="rId3" cstate="print"/>
          <a:stretch>
            <a:fillRect/>
          </a:stretch>
        </p:blipFill>
        <p:spPr>
          <a:xfrm>
            <a:off x="357158" y="2143116"/>
            <a:ext cx="4223123" cy="2769394"/>
          </a:xfrm>
        </p:spPr>
      </p:pic>
      <p:pic>
        <p:nvPicPr>
          <p:cNvPr id="5" name="Mynd 4" descr="rubussax2b.jpg"/>
          <p:cNvPicPr>
            <a:picLocks noChangeAspect="1"/>
          </p:cNvPicPr>
          <p:nvPr/>
        </p:nvPicPr>
        <p:blipFill>
          <a:blip r:embed="rId4" cstate="print"/>
          <a:stretch>
            <a:fillRect/>
          </a:stretch>
        </p:blipFill>
        <p:spPr>
          <a:xfrm>
            <a:off x="4071934" y="2428868"/>
            <a:ext cx="4857784" cy="40470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p:cNvSpPr>
            <a:spLocks noGrp="1"/>
          </p:cNvSpPr>
          <p:nvPr>
            <p:ph type="title"/>
          </p:nvPr>
        </p:nvSpPr>
        <p:spPr/>
        <p:txBody>
          <a:bodyPr/>
          <a:lstStyle/>
          <a:p>
            <a:pPr algn="ctr"/>
            <a:r>
              <a:rPr lang="is-IS" dirty="0" smtClean="0"/>
              <a:t>Engjamunablóm</a:t>
            </a:r>
            <a:endParaRPr lang="is-IS" dirty="0"/>
          </a:p>
        </p:txBody>
      </p:sp>
      <p:pic>
        <p:nvPicPr>
          <p:cNvPr id="4" name="Staðgengill efnis 3" descr="engjamunablom.jpg"/>
          <p:cNvPicPr>
            <a:picLocks noGrp="1" noChangeAspect="1"/>
          </p:cNvPicPr>
          <p:nvPr>
            <p:ph idx="1"/>
          </p:nvPr>
        </p:nvPicPr>
        <p:blipFill>
          <a:blip r:embed="rId3" cstate="print"/>
          <a:stretch>
            <a:fillRect/>
          </a:stretch>
        </p:blipFill>
        <p:spPr>
          <a:xfrm>
            <a:off x="642910" y="1928802"/>
            <a:ext cx="3662219" cy="3098801"/>
          </a:xfrm>
        </p:spPr>
      </p:pic>
      <p:pic>
        <p:nvPicPr>
          <p:cNvPr id="5" name="Mynd 4" descr="myososco1b.jpg"/>
          <p:cNvPicPr>
            <a:picLocks noChangeAspect="1"/>
          </p:cNvPicPr>
          <p:nvPr/>
        </p:nvPicPr>
        <p:blipFill>
          <a:blip r:embed="rId4" cstate="print"/>
          <a:stretch>
            <a:fillRect/>
          </a:stretch>
        </p:blipFill>
        <p:spPr>
          <a:xfrm>
            <a:off x="4714876" y="1928802"/>
            <a:ext cx="2965108" cy="4467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p:cNvSpPr>
            <a:spLocks noGrp="1"/>
          </p:cNvSpPr>
          <p:nvPr>
            <p:ph type="title"/>
          </p:nvPr>
        </p:nvSpPr>
        <p:spPr/>
        <p:txBody>
          <a:bodyPr/>
          <a:lstStyle/>
          <a:p>
            <a:pPr algn="ctr"/>
            <a:r>
              <a:rPr lang="is-IS" dirty="0" smtClean="0"/>
              <a:t>Augnfró</a:t>
            </a:r>
            <a:endParaRPr lang="is-IS" dirty="0"/>
          </a:p>
        </p:txBody>
      </p:sp>
      <p:pic>
        <p:nvPicPr>
          <p:cNvPr id="4" name="Staðgengill efni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24025"/>
            <a:ext cx="8229600" cy="4629150"/>
          </a:xfrm>
        </p:spPr>
      </p:pic>
    </p:spTree>
    <p:extLst>
      <p:ext uri="{BB962C8B-B14F-4D97-AF65-F5344CB8AC3E}">
        <p14:creationId xmlns:p14="http://schemas.microsoft.com/office/powerpoint/2010/main" val="997821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p:cNvSpPr>
            <a:spLocks noGrp="1"/>
          </p:cNvSpPr>
          <p:nvPr>
            <p:ph type="title"/>
          </p:nvPr>
        </p:nvSpPr>
        <p:spPr/>
        <p:txBody>
          <a:bodyPr/>
          <a:lstStyle/>
          <a:p>
            <a:pPr algn="ctr"/>
            <a:r>
              <a:rPr lang="is-IS" dirty="0" smtClean="0"/>
              <a:t>Umfeðmingsgras</a:t>
            </a:r>
            <a:endParaRPr lang="is-IS" dirty="0"/>
          </a:p>
        </p:txBody>
      </p:sp>
      <p:pic>
        <p:nvPicPr>
          <p:cNvPr id="4" name="Staðgengill efni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24025"/>
            <a:ext cx="8229600" cy="4629150"/>
          </a:xfrm>
        </p:spPr>
      </p:pic>
    </p:spTree>
    <p:extLst>
      <p:ext uri="{BB962C8B-B14F-4D97-AF65-F5344CB8AC3E}">
        <p14:creationId xmlns:p14="http://schemas.microsoft.com/office/powerpoint/2010/main" val="3129182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s-IS" dirty="0" smtClean="0"/>
              <a:t>Blágresi</a:t>
            </a:r>
            <a:endParaRPr lang="is-IS" dirty="0"/>
          </a:p>
        </p:txBody>
      </p:sp>
      <p:pic>
        <p:nvPicPr>
          <p:cNvPr id="1026" name="Picture 2" descr="\\Bleikja\starfsmenn$\Helga\My Pictures\albúm\Sblagresi[1].jpg"/>
          <p:cNvPicPr>
            <a:picLocks noGrp="1" noChangeAspect="1" noChangeArrowheads="1"/>
          </p:cNvPicPr>
          <p:nvPr>
            <p:ph idx="1"/>
          </p:nvPr>
        </p:nvPicPr>
        <p:blipFill>
          <a:blip r:embed="rId2" cstate="print"/>
          <a:srcRect/>
          <a:stretch>
            <a:fillRect/>
          </a:stretch>
        </p:blipFill>
        <p:spPr bwMode="auto">
          <a:xfrm>
            <a:off x="1979712" y="1556792"/>
            <a:ext cx="5429288" cy="4762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is-IS" dirty="0" smtClean="0"/>
              <a:t>Bláberjalyng</a:t>
            </a:r>
            <a:endParaRPr lang="is-IS"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1043608" y="1677831"/>
            <a:ext cx="3305176" cy="2112952"/>
          </a:xfrm>
          <a:prstGeom prst="rect">
            <a:avLst/>
          </a:prstGeom>
          <a:noFill/>
          <a:ln w="9525">
            <a:noFill/>
            <a:miter lim="800000"/>
            <a:headEnd/>
            <a:tailEnd/>
          </a:ln>
          <a:effectLst/>
        </p:spPr>
      </p:pic>
      <p:pic>
        <p:nvPicPr>
          <p:cNvPr id="19458" name="Picture 2"/>
          <p:cNvPicPr>
            <a:picLocks noChangeAspect="1" noChangeArrowheads="1"/>
          </p:cNvPicPr>
          <p:nvPr/>
        </p:nvPicPr>
        <p:blipFill>
          <a:blip r:embed="rId4" cstate="print"/>
          <a:srcRect/>
          <a:stretch>
            <a:fillRect/>
          </a:stretch>
        </p:blipFill>
        <p:spPr bwMode="auto">
          <a:xfrm>
            <a:off x="4932040" y="1700808"/>
            <a:ext cx="3571880" cy="267891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5" cstate="print"/>
          <a:srcRect/>
          <a:stretch>
            <a:fillRect/>
          </a:stretch>
        </p:blipFill>
        <p:spPr bwMode="auto">
          <a:xfrm>
            <a:off x="1547664" y="4000504"/>
            <a:ext cx="4143404" cy="264881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58"/>
                                        </p:tgtEl>
                                        <p:attrNameLst>
                                          <p:attrName>style.visibility</p:attrName>
                                        </p:attrNameLst>
                                      </p:cBhvr>
                                      <p:to>
                                        <p:strVal val="visible"/>
                                      </p:to>
                                    </p:set>
                                    <p:anim calcmode="lin" valueType="num">
                                      <p:cBhvr additive="base">
                                        <p:cTn id="11" dur="500" fill="hold"/>
                                        <p:tgtEl>
                                          <p:spTgt spid="19458"/>
                                        </p:tgtEl>
                                        <p:attrNameLst>
                                          <p:attrName>ppt_x</p:attrName>
                                        </p:attrNameLst>
                                      </p:cBhvr>
                                      <p:tavLst>
                                        <p:tav tm="0">
                                          <p:val>
                                            <p:strVal val="#ppt_x"/>
                                          </p:val>
                                        </p:tav>
                                        <p:tav tm="100000">
                                          <p:val>
                                            <p:strVal val="#ppt_x"/>
                                          </p:val>
                                        </p:tav>
                                      </p:tavLst>
                                    </p:anim>
                                    <p:anim calcmode="lin" valueType="num">
                                      <p:cBhvr additive="base">
                                        <p:cTn id="12" dur="500" fill="hold"/>
                                        <p:tgtEl>
                                          <p:spTgt spid="1945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459"/>
                                        </p:tgtEl>
                                        <p:attrNameLst>
                                          <p:attrName>style.visibility</p:attrName>
                                        </p:attrNameLst>
                                      </p:cBhvr>
                                      <p:to>
                                        <p:strVal val="visible"/>
                                      </p:to>
                                    </p:set>
                                    <p:anim calcmode="lin" valueType="num">
                                      <p:cBhvr additive="base">
                                        <p:cTn id="15" dur="500" fill="hold"/>
                                        <p:tgtEl>
                                          <p:spTgt spid="19459"/>
                                        </p:tgtEl>
                                        <p:attrNameLst>
                                          <p:attrName>ppt_x</p:attrName>
                                        </p:attrNameLst>
                                      </p:cBhvr>
                                      <p:tavLst>
                                        <p:tav tm="0">
                                          <p:val>
                                            <p:strVal val="#ppt_x"/>
                                          </p:val>
                                        </p:tav>
                                        <p:tav tm="100000">
                                          <p:val>
                                            <p:strVal val="#ppt_x"/>
                                          </p:val>
                                        </p:tav>
                                      </p:tavLst>
                                    </p:anim>
                                    <p:anim calcmode="lin" valueType="num">
                                      <p:cBhvr additive="base">
                                        <p:cTn id="16"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s-IS" dirty="0" smtClean="0"/>
              <a:t>Brennisóley</a:t>
            </a:r>
            <a:endParaRPr lang="is-I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1428728" y="1571612"/>
            <a:ext cx="3241189" cy="484663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6215074" y="4214818"/>
            <a:ext cx="1809746" cy="2287519"/>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6143636" y="1928802"/>
            <a:ext cx="1852068" cy="139275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Engjarós</a:t>
            </a:r>
            <a:br>
              <a:rPr lang="is-IS" dirty="0" smtClean="0"/>
            </a:br>
            <a:endParaRPr lang="is-IS" dirty="0"/>
          </a:p>
        </p:txBody>
      </p:sp>
      <p:pic>
        <p:nvPicPr>
          <p:cNvPr id="24578" name="Picture 2"/>
          <p:cNvPicPr>
            <a:picLocks noGrp="1" noChangeAspect="1" noChangeArrowheads="1"/>
          </p:cNvPicPr>
          <p:nvPr>
            <p:ph sz="half" idx="1"/>
          </p:nvPr>
        </p:nvPicPr>
        <p:blipFill>
          <a:blip r:embed="rId3" cstate="print"/>
          <a:stretch>
            <a:fillRect/>
          </a:stretch>
        </p:blipFill>
        <p:spPr bwMode="auto">
          <a:xfrm>
            <a:off x="619000" y="1673225"/>
            <a:ext cx="3715000" cy="4718050"/>
          </a:xfrm>
          <a:prstGeom prst="rect">
            <a:avLst/>
          </a:prstGeom>
          <a:noFill/>
          <a:ln w="9525">
            <a:noFill/>
            <a:miter lim="800000"/>
            <a:headEnd/>
            <a:tailEnd/>
          </a:ln>
          <a:effectLst/>
        </p:spPr>
      </p:pic>
      <p:pic>
        <p:nvPicPr>
          <p:cNvPr id="24579" name="Picture 3"/>
          <p:cNvPicPr>
            <a:picLocks noChangeAspect="1" noChangeArrowheads="1"/>
          </p:cNvPicPr>
          <p:nvPr/>
        </p:nvPicPr>
        <p:blipFill>
          <a:blip r:embed="rId4" cstate="print"/>
          <a:srcRect/>
          <a:stretch>
            <a:fillRect/>
          </a:stretch>
        </p:blipFill>
        <p:spPr bwMode="auto">
          <a:xfrm>
            <a:off x="4174310" y="2060848"/>
            <a:ext cx="4795614" cy="3600400"/>
          </a:xfrm>
          <a:prstGeom prst="rect">
            <a:avLst/>
          </a:prstGeom>
          <a:noFill/>
          <a:ln w="9525">
            <a:noFill/>
            <a:miter lim="800000"/>
            <a:headEnd/>
            <a:tailEnd/>
          </a:ln>
          <a:effectLst/>
        </p:spPr>
      </p:pic>
      <p:sp>
        <p:nvSpPr>
          <p:cNvPr id="5" name="Staðgengill efnis 4"/>
          <p:cNvSpPr>
            <a:spLocks noGrp="1"/>
          </p:cNvSpPr>
          <p:nvPr>
            <p:ph sz="half" idx="2"/>
          </p:nvPr>
        </p:nvSpPr>
        <p:spPr/>
        <p:txBody>
          <a:bodyPr/>
          <a:lstStyle/>
          <a:p>
            <a:endParaRPr lang="is-I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79"/>
                                        </p:tgtEl>
                                        <p:attrNameLst>
                                          <p:attrName>style.visibility</p:attrName>
                                        </p:attrNameLst>
                                      </p:cBhvr>
                                      <p:to>
                                        <p:strVal val="visible"/>
                                      </p:to>
                                    </p:set>
                                    <p:anim calcmode="lin" valueType="num">
                                      <p:cBhvr additive="base">
                                        <p:cTn id="11" dur="500" fill="hold"/>
                                        <p:tgtEl>
                                          <p:spTgt spid="24579"/>
                                        </p:tgtEl>
                                        <p:attrNameLst>
                                          <p:attrName>ppt_x</p:attrName>
                                        </p:attrNameLst>
                                      </p:cBhvr>
                                      <p:tavLst>
                                        <p:tav tm="0">
                                          <p:val>
                                            <p:strVal val="#ppt_x"/>
                                          </p:val>
                                        </p:tav>
                                        <p:tav tm="100000">
                                          <p:val>
                                            <p:strVal val="#ppt_x"/>
                                          </p:val>
                                        </p:tav>
                                      </p:tavLst>
                                    </p:anim>
                                    <p:anim calcmode="lin" valueType="num">
                                      <p:cBhvr additive="base">
                                        <p:cTn id="12"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Geldingarhnappur</a:t>
            </a:r>
            <a:br>
              <a:rPr lang="is-IS" dirty="0" smtClean="0"/>
            </a:br>
            <a:endParaRPr lang="is-IS" dirty="0"/>
          </a:p>
        </p:txBody>
      </p:sp>
      <p:pic>
        <p:nvPicPr>
          <p:cNvPr id="2051" name="Picture 3"/>
          <p:cNvPicPr>
            <a:picLocks noGrp="1" noChangeAspect="1" noChangeArrowheads="1"/>
          </p:cNvPicPr>
          <p:nvPr>
            <p:ph idx="1"/>
          </p:nvPr>
        </p:nvPicPr>
        <p:blipFill>
          <a:blip r:embed="rId3" cstate="print"/>
          <a:stretch>
            <a:fillRect/>
          </a:stretch>
        </p:blipFill>
        <p:spPr bwMode="auto">
          <a:xfrm>
            <a:off x="1320800" y="1600200"/>
            <a:ext cx="6502400" cy="4876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Gleym-mér-ei</a:t>
            </a:r>
            <a:br>
              <a:rPr lang="is-IS" dirty="0" smtClean="0"/>
            </a:br>
            <a:endParaRPr lang="is-I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1323491" y="1412776"/>
            <a:ext cx="3319947" cy="4846638"/>
          </a:xfrm>
          <a:prstGeom prst="rect">
            <a:avLst/>
          </a:prstGeom>
          <a:noFill/>
          <a:ln w="9525">
            <a:noFill/>
            <a:miter lim="800000"/>
            <a:headEnd/>
            <a:tailEnd/>
          </a:ln>
          <a:effectLst/>
        </p:spPr>
      </p:pic>
      <p:pic>
        <p:nvPicPr>
          <p:cNvPr id="4" name="Picture 3"/>
          <p:cNvPicPr>
            <a:picLocks noChangeAspect="1" noChangeArrowheads="1"/>
          </p:cNvPicPr>
          <p:nvPr/>
        </p:nvPicPr>
        <p:blipFill>
          <a:blip r:embed="rId4" cstate="print"/>
          <a:srcRect/>
          <a:stretch>
            <a:fillRect/>
          </a:stretch>
        </p:blipFill>
        <p:spPr bwMode="auto">
          <a:xfrm>
            <a:off x="5004048" y="1643050"/>
            <a:ext cx="3171825" cy="47625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is-IS" dirty="0" smtClean="0"/>
              <a:t>Hlaðkolla</a:t>
            </a:r>
            <a:br>
              <a:rPr lang="is-IS" dirty="0" smtClean="0"/>
            </a:br>
            <a:endParaRPr lang="is-IS" dirty="0"/>
          </a:p>
        </p:txBody>
      </p:sp>
      <p:pic>
        <p:nvPicPr>
          <p:cNvPr id="4098" name="Picture 2"/>
          <p:cNvPicPr>
            <a:picLocks noGrp="1" noChangeAspect="1" noChangeArrowheads="1"/>
          </p:cNvPicPr>
          <p:nvPr>
            <p:ph idx="1"/>
          </p:nvPr>
        </p:nvPicPr>
        <p:blipFill>
          <a:blip r:embed="rId3" cstate="print"/>
          <a:stretch>
            <a:fillRect/>
          </a:stretch>
        </p:blipFill>
        <p:spPr bwMode="auto">
          <a:xfrm>
            <a:off x="1714500" y="1895475"/>
            <a:ext cx="5715000" cy="42862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kýrleiki">
  <a:themeElements>
    <a:clrScheme name="Grátón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sígilt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kýrleiki">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843</TotalTime>
  <Words>503</Words>
  <Application>Microsoft Office PowerPoint</Application>
  <PresentationFormat>Sýnt á skjá (4:3)</PresentationFormat>
  <Paragraphs>87</Paragraphs>
  <Slides>29</Slides>
  <Notes>24</Notes>
  <HiddenSlides>0</HiddenSlides>
  <MMClips>0</MMClips>
  <ScaleCrop>false</ScaleCrop>
  <HeadingPairs>
    <vt:vector size="4" baseType="variant">
      <vt:variant>
        <vt:lpstr>Þema</vt:lpstr>
      </vt:variant>
      <vt:variant>
        <vt:i4>1</vt:i4>
      </vt:variant>
      <vt:variant>
        <vt:lpstr>Skyggnutitlar</vt:lpstr>
      </vt:variant>
      <vt:variant>
        <vt:i4>29</vt:i4>
      </vt:variant>
    </vt:vector>
  </HeadingPairs>
  <TitlesOfParts>
    <vt:vector size="30" baseType="lpstr">
      <vt:lpstr>Skýrleiki</vt:lpstr>
      <vt:lpstr>Flóra Íslands  villtar plöntur í nágrenni Garðaskóla</vt:lpstr>
      <vt:lpstr>Baldursbrá</vt:lpstr>
      <vt:lpstr>Blágresi</vt:lpstr>
      <vt:lpstr>Bláberjalyng</vt:lpstr>
      <vt:lpstr>Brennisóley</vt:lpstr>
      <vt:lpstr>Engjarós </vt:lpstr>
      <vt:lpstr>Geldingarhnappur </vt:lpstr>
      <vt:lpstr>Gleym-mér-ei </vt:lpstr>
      <vt:lpstr>Hlaðkolla </vt:lpstr>
      <vt:lpstr>Holtasóley </vt:lpstr>
      <vt:lpstr>Hvítsmári </vt:lpstr>
      <vt:lpstr>Jakobsfífill </vt:lpstr>
      <vt:lpstr>Jarðarber </vt:lpstr>
      <vt:lpstr>Krossfífill </vt:lpstr>
      <vt:lpstr>Krækilyng </vt:lpstr>
      <vt:lpstr>Lambagras</vt:lpstr>
      <vt:lpstr>Ljónslappi </vt:lpstr>
      <vt:lpstr>Maríustakkur </vt:lpstr>
      <vt:lpstr>Ólafssúra </vt:lpstr>
      <vt:lpstr>Sortulyng </vt:lpstr>
      <vt:lpstr>Túnfífill </vt:lpstr>
      <vt:lpstr>Vallhumall </vt:lpstr>
      <vt:lpstr>Beitilyng</vt:lpstr>
      <vt:lpstr>Blóðberg</vt:lpstr>
      <vt:lpstr>Gulmaðra</vt:lpstr>
      <vt:lpstr>Hrútaberjalyng</vt:lpstr>
      <vt:lpstr>Engjamunablóm</vt:lpstr>
      <vt:lpstr>Augnfró</vt:lpstr>
      <vt:lpstr>Umfeðmingsgras</vt:lpstr>
    </vt:vector>
  </TitlesOfParts>
  <Company>Garðabær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Flóra Íslands   villtar plöntur í nágrenninu</dc:title>
  <dc:creator>kjartan</dc:creator>
  <cp:lastModifiedBy>Lenovo</cp:lastModifiedBy>
  <cp:revision>23</cp:revision>
  <dcterms:created xsi:type="dcterms:W3CDTF">2009-08-27T15:37:50Z</dcterms:created>
  <dcterms:modified xsi:type="dcterms:W3CDTF">2014-08-28T10:12:28Z</dcterms:modified>
</cp:coreProperties>
</file>